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56"/>
  </p:notesMasterIdLst>
  <p:handoutMasterIdLst>
    <p:handoutMasterId r:id="rId57"/>
  </p:handoutMasterIdLst>
  <p:sldIdLst>
    <p:sldId id="293" r:id="rId10"/>
    <p:sldId id="362" r:id="rId11"/>
    <p:sldId id="364" r:id="rId12"/>
    <p:sldId id="358" r:id="rId13"/>
    <p:sldId id="361" r:id="rId14"/>
    <p:sldId id="318" r:id="rId15"/>
    <p:sldId id="333" r:id="rId16"/>
    <p:sldId id="334" r:id="rId17"/>
    <p:sldId id="338" r:id="rId18"/>
    <p:sldId id="339" r:id="rId19"/>
    <p:sldId id="331" r:id="rId20"/>
    <p:sldId id="359" r:id="rId21"/>
    <p:sldId id="369" r:id="rId22"/>
    <p:sldId id="343" r:id="rId23"/>
    <p:sldId id="332" r:id="rId24"/>
    <p:sldId id="365" r:id="rId25"/>
    <p:sldId id="329" r:id="rId26"/>
    <p:sldId id="335" r:id="rId27"/>
    <p:sldId id="330" r:id="rId28"/>
    <p:sldId id="368" r:id="rId29"/>
    <p:sldId id="336" r:id="rId30"/>
    <p:sldId id="337" r:id="rId31"/>
    <p:sldId id="366" r:id="rId32"/>
    <p:sldId id="321" r:id="rId33"/>
    <p:sldId id="319" r:id="rId34"/>
    <p:sldId id="342" r:id="rId35"/>
    <p:sldId id="340" r:id="rId36"/>
    <p:sldId id="341" r:id="rId37"/>
    <p:sldId id="345" r:id="rId38"/>
    <p:sldId id="347" r:id="rId39"/>
    <p:sldId id="348" r:id="rId40"/>
    <p:sldId id="356" r:id="rId41"/>
    <p:sldId id="322" r:id="rId42"/>
    <p:sldId id="353" r:id="rId43"/>
    <p:sldId id="367" r:id="rId44"/>
    <p:sldId id="349" r:id="rId45"/>
    <p:sldId id="320" r:id="rId46"/>
    <p:sldId id="323" r:id="rId47"/>
    <p:sldId id="324" r:id="rId48"/>
    <p:sldId id="350" r:id="rId49"/>
    <p:sldId id="325" r:id="rId50"/>
    <p:sldId id="327" r:id="rId51"/>
    <p:sldId id="351" r:id="rId52"/>
    <p:sldId id="352" r:id="rId53"/>
    <p:sldId id="326" r:id="rId54"/>
    <p:sldId id="292" r:id="rId5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2" autoAdjust="0"/>
    <p:restoredTop sz="50000" autoAdjust="0"/>
  </p:normalViewPr>
  <p:slideViewPr>
    <p:cSldViewPr snapToGrid="0">
      <p:cViewPr varScale="1">
        <p:scale>
          <a:sx n="125" d="100"/>
          <a:sy n="125" d="100"/>
        </p:scale>
        <p:origin x="720" y="77"/>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4/14/2022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4/14/2022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15" name="Picture 14" descr="returns-Background.jpg">
            <a:extLst>
              <a:ext uri="{FF2B5EF4-FFF2-40B4-BE49-F238E27FC236}">
                <a16:creationId xmlns:a16="http://schemas.microsoft.com/office/drawing/2014/main" id="{B70EB39C-FA50-5642-B546-07A9EC77893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1" y="25197"/>
            <a:ext cx="5357813" cy="685800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0.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2000" dirty="0"/>
              <a:t>Advisor: Professor Tian Han</a:t>
            </a:r>
          </a:p>
          <a:p>
            <a:pPr algn="l"/>
            <a:r>
              <a:rPr lang="en-US" sz="2000" dirty="0"/>
              <a:t>Committee Member: Professor Yue Ning, </a:t>
            </a:r>
          </a:p>
          <a:p>
            <a:pPr algn="l"/>
            <a:r>
              <a:rPr lang="en-US" sz="2000" dirty="0"/>
              <a:t>					 Professor </a:t>
            </a:r>
            <a:r>
              <a:rPr lang="en-US" sz="2000" dirty="0" err="1"/>
              <a:t>Philippos</a:t>
            </a:r>
            <a:r>
              <a:rPr lang="en-US" sz="2000" dirty="0"/>
              <a:t> Mordohai</a:t>
            </a:r>
          </a:p>
          <a:p>
            <a:br>
              <a:rPr lang="en-US" sz="2000" dirty="0"/>
            </a:br>
            <a:endParaRPr lang="en-US" sz="2000" dirty="0"/>
          </a:p>
        </p:txBody>
      </p:sp>
      <p:sp>
        <p:nvSpPr>
          <p:cNvPr id="3" name="Text Placeholder 2"/>
          <p:cNvSpPr>
            <a:spLocks noGrp="1"/>
          </p:cNvSpPr>
          <p:nvPr>
            <p:ph type="body" sz="quarter" idx="15"/>
          </p:nvPr>
        </p:nvSpPr>
        <p:spPr/>
        <p:txBody>
          <a:bodyPr/>
          <a:lstStyle/>
          <a:p>
            <a:r>
              <a:rPr lang="en-US" dirty="0"/>
              <a:t>Department of Computer Science</a:t>
            </a:r>
          </a:p>
          <a:p>
            <a:r>
              <a:rPr lang="en-US" dirty="0"/>
              <a:t>Hanao Li</a:t>
            </a:r>
          </a:p>
        </p:txBody>
      </p:sp>
      <p:sp>
        <p:nvSpPr>
          <p:cNvPr id="4" name="Text Placeholder 3"/>
          <p:cNvSpPr>
            <a:spLocks noGrp="1"/>
          </p:cNvSpPr>
          <p:nvPr>
            <p:ph type="body" sz="quarter" idx="13"/>
          </p:nvPr>
        </p:nvSpPr>
        <p:spPr/>
        <p:txBody>
          <a:bodyPr/>
          <a:lstStyle/>
          <a:p>
            <a:r>
              <a:rPr lang="en-US" dirty="0"/>
              <a:t>Learning Sparse Latent Representations for Generator Model</a:t>
            </a:r>
          </a:p>
          <a:p>
            <a:endParaRPr lang="en-US" dirty="0"/>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FB41A-12E2-4D36-8811-9C4B7B6EF130}"/>
              </a:ext>
            </a:extLst>
          </p:cNvPr>
          <p:cNvSpPr>
            <a:spLocks noGrp="1"/>
          </p:cNvSpPr>
          <p:nvPr>
            <p:ph type="sldNum" sz="quarter" idx="13"/>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5D521659-FC5C-46E2-A865-78F898589677}"/>
              </a:ext>
            </a:extLst>
          </p:cNvPr>
          <p:cNvSpPr>
            <a:spLocks noGrp="1"/>
          </p:cNvSpPr>
          <p:nvPr>
            <p:ph type="body" sz="quarter" idx="12"/>
          </p:nvPr>
        </p:nvSpPr>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Due to the nature of variational models, they need to do approximations for the true posterior of the latent variables instead of doing exact inference.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These models need to carefully design an extra inference network to learn the mapping from observations to the latent representations.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8BE79244-9DAC-4665-9F17-4EEC2A0E6319}"/>
              </a:ext>
            </a:extLst>
          </p:cNvPr>
          <p:cNvSpPr>
            <a:spLocks noGrp="1"/>
          </p:cNvSpPr>
          <p:nvPr>
            <p:ph type="title"/>
          </p:nvPr>
        </p:nvSpPr>
        <p:spPr/>
        <p:txBody>
          <a:bodyPr/>
          <a:lstStyle/>
          <a:p>
            <a:r>
              <a:rPr lang="en-US" dirty="0"/>
              <a:t>Disadvantages of Variational Autoencoders</a:t>
            </a:r>
          </a:p>
        </p:txBody>
      </p:sp>
    </p:spTree>
    <p:extLst>
      <p:ext uri="{BB962C8B-B14F-4D97-AF65-F5344CB8AC3E}">
        <p14:creationId xmlns:p14="http://schemas.microsoft.com/office/powerpoint/2010/main" val="205218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C642A-1F45-437A-83D4-B4DFDC10E067}"/>
              </a:ext>
            </a:extLst>
          </p:cNvPr>
          <p:cNvSpPr>
            <a:spLocks noGrp="1"/>
          </p:cNvSpPr>
          <p:nvPr>
            <p:ph type="sldNum" sz="quarter" idx="13"/>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9BB063CD-E999-4E03-83EC-EE04AD663011}"/>
              </a:ext>
            </a:extLst>
          </p:cNvPr>
          <p:cNvSpPr>
            <a:spLocks noGrp="1"/>
          </p:cNvSpPr>
          <p:nvPr>
            <p:ph type="body" sz="quarter" idx="12"/>
          </p:nvPr>
        </p:nvSpPr>
        <p:spPr/>
        <p:txBody>
          <a:bodyPr/>
          <a:lstStyle/>
          <a:p>
            <a:r>
              <a:rPr lang="en-US" sz="2000" dirty="0"/>
              <a:t>Motivations:</a:t>
            </a:r>
          </a:p>
          <a:p>
            <a:pPr marL="342900" indent="-342900">
              <a:buFont typeface="Arial" panose="020B0604020202020204" pitchFamily="34" charset="0"/>
              <a:buChar char="•"/>
            </a:pPr>
            <a:r>
              <a:rPr lang="en-US" sz="2000" dirty="0"/>
              <a:t>B</a:t>
            </a:r>
            <a:r>
              <a:rPr lang="en-US" altLang="zh-CN" sz="2000" dirty="0"/>
              <a:t>oth GAN and VAE </a:t>
            </a:r>
            <a:r>
              <a:rPr lang="en-US" sz="2000" dirty="0"/>
              <a:t>that need to have an assisting network with another set of parameters.</a:t>
            </a:r>
          </a:p>
          <a:p>
            <a:endParaRPr lang="en-US" sz="2000" dirty="0"/>
          </a:p>
          <a:p>
            <a:r>
              <a:rPr lang="en-US" sz="2000" dirty="0"/>
              <a:t>Their approach:</a:t>
            </a:r>
          </a:p>
          <a:p>
            <a:pPr marL="342900" indent="-342900">
              <a:buFont typeface="Arial" panose="020B0604020202020204" pitchFamily="34" charset="0"/>
              <a:buChar char="•"/>
            </a:pPr>
            <a:r>
              <a:rPr lang="en-US" sz="2000" dirty="0"/>
              <a:t>The model uses a deep generative network to obtain a complex non-linear mapping from latent space to the observation.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adopts persistent chain for MCMC sampling to infer the posterior distribution.</a:t>
            </a:r>
          </a:p>
          <a:p>
            <a:pPr marL="342900" indent="-34290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1997DAB3-5354-4C29-98C7-DBD3F019FB5C}"/>
              </a:ext>
            </a:extLst>
          </p:cNvPr>
          <p:cNvSpPr>
            <a:spLocks noGrp="1"/>
          </p:cNvSpPr>
          <p:nvPr>
            <p:ph type="title"/>
          </p:nvPr>
        </p:nvSpPr>
        <p:spPr/>
        <p:txBody>
          <a:bodyPr/>
          <a:lstStyle/>
          <a:p>
            <a:r>
              <a:rPr lang="en-US" dirty="0"/>
              <a:t>Alternating Back-Propagation </a:t>
            </a:r>
            <a:r>
              <a:rPr lang="en-US" sz="1500" b="0" dirty="0"/>
              <a:t>[</a:t>
            </a:r>
            <a:r>
              <a:rPr lang="en-US" sz="1500" b="0" dirty="0" err="1"/>
              <a:t>Han,T</a:t>
            </a:r>
            <a:r>
              <a:rPr lang="en-US" sz="1500" b="0" dirty="0"/>
              <a:t>., et al., 2017]</a:t>
            </a:r>
          </a:p>
        </p:txBody>
      </p:sp>
    </p:spTree>
    <p:extLst>
      <p:ext uri="{BB962C8B-B14F-4D97-AF65-F5344CB8AC3E}">
        <p14:creationId xmlns:p14="http://schemas.microsoft.com/office/powerpoint/2010/main" val="83120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EBBD98-6635-4DC4-B22B-6FF79A8BF5C2}"/>
              </a:ext>
            </a:extLst>
          </p:cNvPr>
          <p:cNvSpPr>
            <a:spLocks noGrp="1"/>
          </p:cNvSpPr>
          <p:nvPr>
            <p:ph type="sldNum" sz="quarter" idx="13"/>
          </p:nvPr>
        </p:nvSpPr>
        <p:spPr/>
        <p:txBody>
          <a:bodyPr/>
          <a:lstStyle/>
          <a:p>
            <a:fld id="{12342C3A-DD85-7843-B416-BD52AB030D59}" type="slidenum">
              <a:rPr lang="en-US" smtClean="0"/>
              <a:pPr/>
              <a:t>12</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A4D9DF1-5F25-4277-B2FE-3630C777976E}"/>
                  </a:ext>
                </a:extLst>
              </p:cNvPr>
              <p:cNvSpPr>
                <a:spLocks noGrp="1"/>
              </p:cNvSpPr>
              <p:nvPr>
                <p:ph type="body" sz="quarter" idx="12"/>
              </p:nvPr>
            </p:nvSpPr>
            <p:spPr/>
            <p:txBody>
              <a:bodyPr/>
              <a:lstStyle/>
              <a:p>
                <a:r>
                  <a:rPr lang="en-US" sz="2000" dirty="0"/>
                  <a:t>Generator Model:</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m:rPr>
                              <m:sty m:val="p"/>
                            </m:rPr>
                            <a:rPr lang="el-GR" sz="2000" b="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r>
                        <m:rPr>
                          <m:sty m:val="p"/>
                        </m:rPr>
                        <a:rPr lang="el-GR" sz="2000" b="0" i="1" smtClean="0">
                          <a:latin typeface="Cambria Math" panose="02040503050406030204" pitchFamily="18" charset="0"/>
                        </a:rPr>
                        <m:t>ϵ</m:t>
                      </m:r>
                      <m:r>
                        <a:rPr lang="en-US" sz="2000" b="0" i="0" smtClean="0">
                          <a:latin typeface="Cambria Math" panose="02040503050406030204" pitchFamily="18" charset="0"/>
                        </a:rPr>
                        <m:t>; </m:t>
                      </m:r>
                      <m:r>
                        <a:rPr lang="en-US" sz="2000" b="0" i="1" smtClean="0">
                          <a:latin typeface="Cambria Math" panose="02040503050406030204" pitchFamily="18" charset="0"/>
                        </a:rPr>
                        <m:t>𝑧</m:t>
                      </m:r>
                      <m:r>
                        <a:rPr lang="en-US" sz="2000" b="0" i="1" smtClean="0">
                          <a:latin typeface="Cambria Math" panose="02040503050406030204" pitchFamily="18" charset="0"/>
                        </a:rPr>
                        <m:t> ~ </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𝑑</m:t>
                              </m:r>
                            </m:sub>
                          </m:sSub>
                        </m:e>
                      </m:d>
                      <m:r>
                        <a:rPr lang="en-US" sz="2000" b="0" i="1" smtClean="0">
                          <a:latin typeface="Cambria Math" panose="02040503050406030204" pitchFamily="18" charset="0"/>
                        </a:rPr>
                        <m:t>,</m:t>
                      </m:r>
                      <m:r>
                        <m:rPr>
                          <m:sty m:val="p"/>
                        </m:rPr>
                        <a:rPr lang="el-GR" sz="2000" i="1">
                          <a:latin typeface="Cambria Math" panose="02040503050406030204" pitchFamily="18" charset="0"/>
                        </a:rPr>
                        <m:t>ϵ</m:t>
                      </m:r>
                      <m:r>
                        <a:rPr lang="en-US" sz="2000" b="0" i="1" smtClean="0">
                          <a:latin typeface="Cambria Math" panose="02040503050406030204" pitchFamily="18" charset="0"/>
                        </a:rPr>
                        <m:t> ~ </m:t>
                      </m:r>
                      <m:r>
                        <a:rPr lang="en-US" sz="2000" b="0" i="1" smtClean="0">
                          <a:latin typeface="Cambria Math" panose="02040503050406030204" pitchFamily="18" charset="0"/>
                        </a:rPr>
                        <m:t>𝑁</m:t>
                      </m:r>
                      <m:r>
                        <a:rPr lang="en-US" sz="2000" b="0" i="1" smtClean="0">
                          <a:latin typeface="Cambria Math" panose="02040503050406030204" pitchFamily="18" charset="0"/>
                        </a:rPr>
                        <m:t>(0,</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𝑑</m:t>
                          </m:r>
                        </m:sub>
                      </m:sSub>
                      <m:r>
                        <a:rPr lang="en-US" sz="2000" b="0" i="1" smtClean="0">
                          <a:latin typeface="Cambria Math" panose="02040503050406030204" pitchFamily="18" charset="0"/>
                        </a:rPr>
                        <m:t>)</m:t>
                      </m:r>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𝑧</m:t>
                          </m:r>
                        </m:e>
                      </m:d>
                      <m:r>
                        <a:rPr lang="en-US" sz="2000" b="0" i="1" smtClean="0">
                          <a:latin typeface="Cambria Math" panose="02040503050406030204" pitchFamily="18" charset="0"/>
                        </a:rPr>
                        <m:t> ~ </m:t>
                      </m:r>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𝑑</m:t>
                          </m:r>
                        </m:sub>
                      </m:sSub>
                      <m:r>
                        <a:rPr lang="en-US" sz="2000" b="0" i="1" smtClean="0">
                          <a:latin typeface="Cambria Math" panose="02040503050406030204" pitchFamily="18" charset="0"/>
                        </a:rPr>
                        <m:t>)</m:t>
                      </m:r>
                    </m:oMath>
                  </m:oMathPara>
                </a14:m>
                <a:endParaRPr lang="en-US" sz="2000" dirty="0"/>
              </a:p>
              <a:p>
                <a:pPr/>
                <a:r>
                  <a:rPr lang="en-US" sz="2000" dirty="0"/>
                  <a:t>Joint distribution of </a:t>
                </a:r>
                <a14:m>
                  <m:oMath xmlns:m="http://schemas.openxmlformats.org/officeDocument/2006/math">
                    <m:r>
                      <a:rPr lang="en-US" sz="2000" b="0" i="1" smtClean="0">
                        <a:latin typeface="Cambria Math" panose="02040503050406030204" pitchFamily="18" charset="0"/>
                      </a:rPr>
                      <m:t>𝑥</m:t>
                    </m:r>
                  </m:oMath>
                </a14:m>
                <a:r>
                  <a:rPr lang="en-US" sz="2000" dirty="0"/>
                  <a:t> and </a:t>
                </a:r>
                <a14:m>
                  <m:oMath xmlns:m="http://schemas.openxmlformats.org/officeDocument/2006/math">
                    <m:r>
                      <a:rPr lang="en-US" sz="2000" b="0" i="1" smtClean="0">
                        <a:latin typeface="Cambria Math" panose="02040503050406030204" pitchFamily="18" charset="0"/>
                      </a:rPr>
                      <m:t>𝑧</m:t>
                    </m:r>
                  </m:oMath>
                </a14:m>
                <a:r>
                  <a:rPr lang="en-US" sz="2000" dirty="0"/>
                  <a:t>:</a:t>
                </a:r>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𝑧</m:t>
                                  </m:r>
                                </m:e>
                              </m:d>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𝑧</m:t>
                                  </m:r>
                                </m:e>
                              </m:d>
                            </m:e>
                          </m:d>
                        </m:e>
                      </m:fun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den>
                      </m:f>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𝑧</m:t>
                              </m:r>
                            </m:e>
                          </m:d>
                        </m:e>
                      </m:func>
                      <m:r>
                        <a:rPr lang="en-US" sz="2000" b="0" i="1" smtClean="0">
                          <a:latin typeface="Cambria Math" panose="02040503050406030204" pitchFamily="18" charset="0"/>
                        </a:rPr>
                        <m:t>+</m:t>
                      </m:r>
                      <m:r>
                        <a:rPr lang="en-US" sz="2000" b="0" i="1" smtClean="0">
                          <a:latin typeface="Cambria Math" panose="02040503050406030204" pitchFamily="18" charset="0"/>
                        </a:rPr>
                        <m:t>𝐶𝑜𝑛𝑠𝑡𝑎𝑛𝑡</m:t>
                      </m:r>
                    </m:oMath>
                  </m:oMathPara>
                </a14:m>
                <a:endParaRPr lang="en-US" sz="2000" dirty="0"/>
              </a:p>
              <a:p>
                <a:pPr/>
                <a:endParaRPr lang="en-US" sz="2000" dirty="0"/>
              </a:p>
              <a:p>
                <a:pPr/>
                <a:r>
                  <a:rPr lang="en-US" sz="2000" dirty="0"/>
                  <a:t>Maximum Likelihood Learning:</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θ</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𝑧</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e>
                                          </m:d>
                                          <m:r>
                                            <a:rPr lang="en-US" sz="2000" b="0" i="1" smtClean="0">
                                              <a:latin typeface="Cambria Math" panose="02040503050406030204" pitchFamily="18" charset="0"/>
                                            </a:rPr>
                                            <m:t>𝑑𝑧</m:t>
                                          </m:r>
                                        </m:e>
                                      </m:nary>
                                    </m:e>
                                  </m:func>
                                </m:e>
                              </m:nary>
                            </m:e>
                          </m:func>
                          <m:r>
                            <a:rPr lang="en-US" sz="2000" b="0" i="1" smtClean="0">
                              <a:latin typeface="Cambria Math" panose="02040503050406030204" pitchFamily="18" charset="0"/>
                            </a:rPr>
                            <m:t>⇒ </m:t>
                          </m:r>
                        </m:e>
                      </m:nary>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r>
                        <a:rPr lang="en-US" sz="2000" i="1">
                          <a:latin typeface="Cambria Math" panose="02040503050406030204" pitchFamily="18" charset="0"/>
                        </a:rPr>
                        <m:t>𝐿</m:t>
                      </m:r>
                      <m:d>
                        <m:dPr>
                          <m:ctrlPr>
                            <a:rPr lang="en-US" sz="2000" i="1">
                              <a:latin typeface="Cambria Math" panose="02040503050406030204" pitchFamily="18" charset="0"/>
                            </a:rPr>
                          </m:ctrlPr>
                        </m:dPr>
                        <m:e>
                          <m:r>
                            <m:rPr>
                              <m:sty m:val="p"/>
                            </m:rPr>
                            <a:rPr lang="el-GR" sz="2000" i="1">
                              <a:latin typeface="Cambria Math" panose="02040503050406030204" pitchFamily="18" charset="0"/>
                            </a:rPr>
                            <m:t>θ</m:t>
                          </m:r>
                        </m:e>
                      </m:d>
                      <m:r>
                        <a:rPr lang="en-US" sz="2000" i="1">
                          <a:latin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𝑝</m:t>
                                  </m:r>
                                </m:e>
                                <m:sub>
                                  <m:r>
                                    <m:rPr>
                                      <m:sty m:val="p"/>
                                    </m:rPr>
                                    <a:rPr lang="el-GR" sz="2000" i="1">
                                      <a:solidFill>
                                        <a:srgbClr val="FF0000"/>
                                      </a:solidFill>
                                      <a:latin typeface="Cambria Math" panose="02040503050406030204" pitchFamily="18" charset="0"/>
                                    </a:rPr>
                                    <m:t>θ</m:t>
                                  </m:r>
                                </m:sub>
                              </m:sSub>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𝑖</m:t>
                                  </m:r>
                                </m:sub>
                              </m:sSub>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𝑖</m:t>
                                  </m:r>
                                </m:sub>
                              </m:sSub>
                              <m:r>
                                <a:rPr lang="en-US" sz="2000" i="1">
                                  <a:solidFill>
                                    <a:srgbClr val="FF0000"/>
                                  </a:solidFill>
                                  <a:latin typeface="Cambria Math" panose="02040503050406030204" pitchFamily="18" charset="0"/>
                                </a:rPr>
                                <m:t>)</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i="1">
                                  <a:latin typeface="Cambria Math" panose="02040503050406030204" pitchFamily="18" charset="0"/>
                                </a:rPr>
                                <m:t>)</m:t>
                              </m:r>
                            </m:e>
                          </m:func>
                          <m:r>
                            <a:rPr lang="en-US" sz="2000" i="1">
                              <a:latin typeface="Cambria Math" panose="02040503050406030204" pitchFamily="18" charset="0"/>
                            </a:rPr>
                            <m:t>]</m:t>
                          </m:r>
                        </m:e>
                      </m:nary>
                    </m:oMath>
                  </m:oMathPara>
                </a14:m>
                <a:endParaRPr lang="en-US" sz="2000" dirty="0"/>
              </a:p>
              <a:p>
                <a:endParaRPr lang="en-US" sz="2000" dirty="0"/>
              </a:p>
            </p:txBody>
          </p:sp>
        </mc:Choice>
        <mc:Fallback>
          <p:sp>
            <p:nvSpPr>
              <p:cNvPr id="3" name="Text Placeholder 2">
                <a:extLst>
                  <a:ext uri="{FF2B5EF4-FFF2-40B4-BE49-F238E27FC236}">
                    <a16:creationId xmlns:a16="http://schemas.microsoft.com/office/drawing/2014/main" id="{8A4D9DF1-5F25-4277-B2FE-3630C777976E}"/>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87D1542-587B-4996-84A2-3283905AAEE1}"/>
              </a:ext>
            </a:extLst>
          </p:cNvPr>
          <p:cNvSpPr>
            <a:spLocks noGrp="1"/>
          </p:cNvSpPr>
          <p:nvPr>
            <p:ph type="title"/>
          </p:nvPr>
        </p:nvSpPr>
        <p:spPr/>
        <p:txBody>
          <a:bodyPr/>
          <a:lstStyle/>
          <a:p>
            <a:r>
              <a:rPr lang="en-US" dirty="0"/>
              <a:t>ABP Training Algorithm </a:t>
            </a:r>
          </a:p>
        </p:txBody>
      </p:sp>
    </p:spTree>
    <p:extLst>
      <p:ext uri="{BB962C8B-B14F-4D97-AF65-F5344CB8AC3E}">
        <p14:creationId xmlns:p14="http://schemas.microsoft.com/office/powerpoint/2010/main" val="34078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EBBD98-6635-4DC4-B22B-6FF79A8BF5C2}"/>
              </a:ext>
            </a:extLst>
          </p:cNvPr>
          <p:cNvSpPr>
            <a:spLocks noGrp="1"/>
          </p:cNvSpPr>
          <p:nvPr>
            <p:ph type="sldNum" sz="quarter" idx="13"/>
          </p:nvPr>
        </p:nvSpPr>
        <p:spPr/>
        <p:txBody>
          <a:bodyPr/>
          <a:lstStyle/>
          <a:p>
            <a:fld id="{12342C3A-DD85-7843-B416-BD52AB030D59}" type="slidenum">
              <a:rPr lang="en-US" smtClean="0"/>
              <a:pPr/>
              <a:t>13</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A4D9DF1-5F25-4277-B2FE-3630C777976E}"/>
                  </a:ext>
                </a:extLst>
              </p:cNvPr>
              <p:cNvSpPr>
                <a:spLocks noGrp="1"/>
              </p:cNvSpPr>
              <p:nvPr>
                <p:ph type="body" sz="quarter" idx="12"/>
              </p:nvPr>
            </p:nvSpPr>
            <p:spPr/>
            <p:txBody>
              <a:bodyPr/>
              <a:lstStyle/>
              <a:p>
                <a:r>
                  <a:rPr lang="en-US" sz="2000" dirty="0"/>
                  <a:t>Inference Step (MCMC sampling):</a:t>
                </a:r>
              </a:p>
              <a:p>
                <a:pPr marL="342900" indent="-342900">
                  <a:buFont typeface="Arial" panose="020B0604020202020204" pitchFamily="34" charset="0"/>
                  <a:buChar char="•"/>
                </a:pPr>
                <a:r>
                  <a:rPr lang="en-US" sz="2000" dirty="0"/>
                  <a:t>Initialize </a:t>
                </a:r>
                <a14:m>
                  <m:oMath xmlns:m="http://schemas.openxmlformats.org/officeDocument/2006/math">
                    <m:r>
                      <a:rPr lang="en-US" sz="2000" b="0" i="1" smtClean="0">
                        <a:latin typeface="Cambria Math" panose="02040503050406030204" pitchFamily="18" charset="0"/>
                      </a:rPr>
                      <m:t>𝑧</m:t>
                    </m:r>
                  </m:oMath>
                </a14:m>
                <a:r>
                  <a:rPr lang="en-US" sz="2000" dirty="0"/>
                  <a:t> only once start the start of training</a:t>
                </a:r>
              </a:p>
              <a:p>
                <a:pPr marL="342900" indent="-342900">
                  <a:buFont typeface="Arial" panose="020B0604020202020204" pitchFamily="34" charset="0"/>
                  <a:buChar char="•"/>
                </a:pPr>
                <a:r>
                  <a:rPr lang="en-US" sz="2000" dirty="0"/>
                  <a:t>Iteratively updating </a:t>
                </a:r>
                <a14:m>
                  <m:oMath xmlns:m="http://schemas.openxmlformats.org/officeDocument/2006/math">
                    <m:r>
                      <a:rPr lang="en-US" sz="2000" b="0" i="1" smtClean="0">
                        <a:latin typeface="Cambria Math" panose="02040503050406030204" pitchFamily="18" charset="0"/>
                      </a:rPr>
                      <m:t>𝑧</m:t>
                    </m:r>
                  </m:oMath>
                </a14:m>
                <a:r>
                  <a:rPr lang="en-US" sz="2000" dirty="0"/>
                  <a:t> from the current </a:t>
                </a:r>
                <a14:m>
                  <m:oMath xmlns:m="http://schemas.openxmlformats.org/officeDocument/2006/math">
                    <m:r>
                      <a:rPr lang="en-US" sz="2000" b="0" i="1" smtClean="0">
                        <a:latin typeface="Cambria Math" panose="02040503050406030204" pitchFamily="18" charset="0"/>
                      </a:rPr>
                      <m:t>𝑧</m:t>
                    </m:r>
                  </m:oMath>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sub>
                      </m:sSub>
                      <m:r>
                        <a:rPr lang="en-US" sz="2000" i="1">
                          <a:latin typeface="Cambria Math" panose="02040503050406030204" pitchFamily="18" charset="0"/>
                        </a:rPr>
                        <m:t>+</m:t>
                      </m:r>
                      <m:r>
                        <a:rPr lang="en-US" sz="2000" i="1">
                          <a:latin typeface="Cambria Math" panose="02040503050406030204" pitchFamily="18" charset="0"/>
                        </a:rPr>
                        <m:t>𝑠</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ϵ</m:t>
                          </m:r>
                        </m:e>
                        <m:sub>
                          <m:r>
                            <a:rPr lang="en-US" sz="2000" i="1">
                              <a:latin typeface="Cambria Math" panose="02040503050406030204" pitchFamily="18" charset="0"/>
                            </a:rPr>
                            <m:t>𝑟</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sub>
                              </m:sSub>
                            </m:e>
                          </m:d>
                        </m:e>
                      </m:d>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𝑍</m:t>
                          </m:r>
                        </m:den>
                      </m:f>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sub>
                      </m:sSub>
                      <m:r>
                        <a:rPr lang="en-US" sz="2000" i="1">
                          <a:latin typeface="Cambria Math" panose="02040503050406030204" pitchFamily="18" charset="0"/>
                        </a:rPr>
                        <m:t>]</m:t>
                      </m:r>
                    </m:oMath>
                  </m:oMathPara>
                </a14:m>
                <a:endParaRPr lang="en-US" sz="2000" dirty="0"/>
              </a:p>
              <a:p>
                <a:pPr/>
                <a:endParaRPr lang="en-US" sz="2000" dirty="0"/>
              </a:p>
              <a:p>
                <a:r>
                  <a:rPr lang="en-US" sz="2000" dirty="0"/>
                  <a:t>Learning Step (Update Generator model weights):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rPr>
                        <m:t>θ</m:t>
                      </m:r>
                      <m:r>
                        <a:rPr lang="en-US" sz="2000" i="1">
                          <a:latin typeface="Cambria Math" panose="02040503050406030204" pitchFamily="18" charset="0"/>
                        </a:rPr>
                        <m:t>=</m:t>
                      </m:r>
                      <m:r>
                        <m:rPr>
                          <m:sty m:val="p"/>
                        </m:rPr>
                        <a:rPr lang="el-GR" sz="2000" i="1">
                          <a:latin typeface="Cambria Math" panose="02040503050406030204" pitchFamily="18" charset="0"/>
                        </a:rPr>
                        <m:t>θ</m:t>
                      </m:r>
                      <m:r>
                        <a:rPr lang="en-US" sz="2000" i="1">
                          <a:latin typeface="Cambria Math" panose="02040503050406030204" pitchFamily="18" charset="0"/>
                        </a:rPr>
                        <m:t>+ </m:t>
                      </m:r>
                      <m:r>
                        <m:rPr>
                          <m:sty m:val="p"/>
                        </m:rPr>
                        <a:rPr lang="el-GR" sz="2000" i="1">
                          <a:latin typeface="Cambria Math" panose="02040503050406030204" pitchFamily="18" charset="0"/>
                        </a:rPr>
                        <m:t>η</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den>
                          </m:f>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2000" dirty="0"/>
              </a:p>
            </p:txBody>
          </p:sp>
        </mc:Choice>
        <mc:Fallback>
          <p:sp>
            <p:nvSpPr>
              <p:cNvPr id="3" name="Text Placeholder 2">
                <a:extLst>
                  <a:ext uri="{FF2B5EF4-FFF2-40B4-BE49-F238E27FC236}">
                    <a16:creationId xmlns:a16="http://schemas.microsoft.com/office/drawing/2014/main" id="{8A4D9DF1-5F25-4277-B2FE-3630C777976E}"/>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87D1542-587B-4996-84A2-3283905AAEE1}"/>
              </a:ext>
            </a:extLst>
          </p:cNvPr>
          <p:cNvSpPr>
            <a:spLocks noGrp="1"/>
          </p:cNvSpPr>
          <p:nvPr>
            <p:ph type="title"/>
          </p:nvPr>
        </p:nvSpPr>
        <p:spPr/>
        <p:txBody>
          <a:bodyPr/>
          <a:lstStyle/>
          <a:p>
            <a:r>
              <a:rPr lang="en-US" dirty="0"/>
              <a:t>ABP Training Algorithm </a:t>
            </a:r>
          </a:p>
        </p:txBody>
      </p:sp>
    </p:spTree>
    <p:extLst>
      <p:ext uri="{BB962C8B-B14F-4D97-AF65-F5344CB8AC3E}">
        <p14:creationId xmlns:p14="http://schemas.microsoft.com/office/powerpoint/2010/main" val="354749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2C8981-FF44-4BE1-84D8-B4774566B4B0}"/>
              </a:ext>
            </a:extLst>
          </p:cNvPr>
          <p:cNvSpPr>
            <a:spLocks noGrp="1"/>
          </p:cNvSpPr>
          <p:nvPr>
            <p:ph type="sldNum" sz="quarter" idx="13"/>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0466FD82-E8A6-40A7-A063-AFAC5D20EC65}"/>
              </a:ext>
            </a:extLst>
          </p:cNvPr>
          <p:cNvSpPr>
            <a:spLocks noGrp="1"/>
          </p:cNvSpPr>
          <p:nvPr>
            <p:ph type="title"/>
          </p:nvPr>
        </p:nvSpPr>
        <p:spPr/>
        <p:txBody>
          <a:bodyPr/>
          <a:lstStyle/>
          <a:p>
            <a:r>
              <a:rPr lang="en-US" dirty="0"/>
              <a:t>Alternating Back-Propagation</a:t>
            </a:r>
          </a:p>
        </p:txBody>
      </p:sp>
      <p:sp>
        <p:nvSpPr>
          <p:cNvPr id="11" name="TextBox 10">
            <a:extLst>
              <a:ext uri="{FF2B5EF4-FFF2-40B4-BE49-F238E27FC236}">
                <a16:creationId xmlns:a16="http://schemas.microsoft.com/office/drawing/2014/main" id="{4F65CDE1-F8B0-4303-9808-E8F340FC1D77}"/>
              </a:ext>
            </a:extLst>
          </p:cNvPr>
          <p:cNvSpPr txBox="1"/>
          <p:nvPr/>
        </p:nvSpPr>
        <p:spPr>
          <a:xfrm>
            <a:off x="2176272" y="5394960"/>
            <a:ext cx="2226059" cy="369332"/>
          </a:xfrm>
          <a:prstGeom prst="rect">
            <a:avLst/>
          </a:prstGeom>
          <a:noFill/>
        </p:spPr>
        <p:txBody>
          <a:bodyPr wrap="none" rtlCol="0">
            <a:spAutoFit/>
          </a:bodyPr>
          <a:lstStyle/>
          <a:p>
            <a:r>
              <a:rPr lang="en-US" dirty="0"/>
              <a:t>Image Reconstruction</a:t>
            </a:r>
          </a:p>
        </p:txBody>
      </p:sp>
      <p:pic>
        <p:nvPicPr>
          <p:cNvPr id="15" name="Picture 14">
            <a:extLst>
              <a:ext uri="{FF2B5EF4-FFF2-40B4-BE49-F238E27FC236}">
                <a16:creationId xmlns:a16="http://schemas.microsoft.com/office/drawing/2014/main" id="{7236DA73-86CB-4EFF-B3E1-D896EAD1F768}"/>
              </a:ext>
            </a:extLst>
          </p:cNvPr>
          <p:cNvPicPr>
            <a:picLocks noChangeAspect="1"/>
          </p:cNvPicPr>
          <p:nvPr/>
        </p:nvPicPr>
        <p:blipFill>
          <a:blip r:embed="rId2"/>
          <a:stretch>
            <a:fillRect/>
          </a:stretch>
        </p:blipFill>
        <p:spPr>
          <a:xfrm>
            <a:off x="6494366" y="1552765"/>
            <a:ext cx="3474462" cy="3474462"/>
          </a:xfrm>
          <a:prstGeom prst="rect">
            <a:avLst/>
          </a:prstGeom>
        </p:spPr>
      </p:pic>
      <p:sp>
        <p:nvSpPr>
          <p:cNvPr id="16" name="TextBox 15">
            <a:extLst>
              <a:ext uri="{FF2B5EF4-FFF2-40B4-BE49-F238E27FC236}">
                <a16:creationId xmlns:a16="http://schemas.microsoft.com/office/drawing/2014/main" id="{045A82DD-B7CD-49B2-8EF9-93F79C367154}"/>
              </a:ext>
            </a:extLst>
          </p:cNvPr>
          <p:cNvSpPr txBox="1"/>
          <p:nvPr/>
        </p:nvSpPr>
        <p:spPr>
          <a:xfrm>
            <a:off x="7461504" y="5339450"/>
            <a:ext cx="2038700" cy="369332"/>
          </a:xfrm>
          <a:prstGeom prst="rect">
            <a:avLst/>
          </a:prstGeom>
          <a:noFill/>
        </p:spPr>
        <p:txBody>
          <a:bodyPr wrap="none" rtlCol="0">
            <a:spAutoFit/>
          </a:bodyPr>
          <a:lstStyle/>
          <a:p>
            <a:r>
              <a:rPr lang="en-US" dirty="0"/>
              <a:t>Image Interpolation</a:t>
            </a:r>
          </a:p>
        </p:txBody>
      </p:sp>
      <p:pic>
        <p:nvPicPr>
          <p:cNvPr id="18" name="Picture 17">
            <a:extLst>
              <a:ext uri="{FF2B5EF4-FFF2-40B4-BE49-F238E27FC236}">
                <a16:creationId xmlns:a16="http://schemas.microsoft.com/office/drawing/2014/main" id="{63195A68-5EF3-4502-88C3-8713FD2284F2}"/>
              </a:ext>
            </a:extLst>
          </p:cNvPr>
          <p:cNvPicPr>
            <a:picLocks noChangeAspect="1"/>
          </p:cNvPicPr>
          <p:nvPr/>
        </p:nvPicPr>
        <p:blipFill>
          <a:blip r:embed="rId3"/>
          <a:stretch>
            <a:fillRect/>
          </a:stretch>
        </p:blipFill>
        <p:spPr>
          <a:xfrm>
            <a:off x="1561274" y="1552765"/>
            <a:ext cx="3474462" cy="3479727"/>
          </a:xfrm>
          <a:prstGeom prst="rect">
            <a:avLst/>
          </a:prstGeom>
        </p:spPr>
      </p:pic>
    </p:spTree>
    <p:extLst>
      <p:ext uri="{BB962C8B-B14F-4D97-AF65-F5344CB8AC3E}">
        <p14:creationId xmlns:p14="http://schemas.microsoft.com/office/powerpoint/2010/main" val="369194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7C9DE4-92A8-4CF3-8EE3-477F87235DE1}"/>
              </a:ext>
            </a:extLst>
          </p:cNvPr>
          <p:cNvSpPr>
            <a:spLocks noGrp="1"/>
          </p:cNvSpPr>
          <p:nvPr>
            <p:ph type="sldNum" sz="quarter" idx="13"/>
          </p:nvPr>
        </p:nvSpPr>
        <p:spPr/>
        <p:txBody>
          <a:bodyPr/>
          <a:lstStyle/>
          <a:p>
            <a:fld id="{12342C3A-DD85-7843-B416-BD52AB030D59}" type="slidenum">
              <a:rPr lang="en-US" smtClean="0"/>
              <a:pPr/>
              <a:t>15</a:t>
            </a:fld>
            <a:endParaRPr lang="en-US" dirty="0"/>
          </a:p>
        </p:txBody>
      </p:sp>
      <p:sp>
        <p:nvSpPr>
          <p:cNvPr id="3" name="Text Placeholder 2">
            <a:extLst>
              <a:ext uri="{FF2B5EF4-FFF2-40B4-BE49-F238E27FC236}">
                <a16:creationId xmlns:a16="http://schemas.microsoft.com/office/drawing/2014/main" id="{A9BAE1AB-B187-4892-84B5-DDD5F682A7D1}"/>
              </a:ext>
            </a:extLst>
          </p:cNvPr>
          <p:cNvSpPr>
            <a:spLocks noGrp="1"/>
          </p:cNvSpPr>
          <p:nvPr>
            <p:ph type="body" sz="quarter" idx="12"/>
          </p:nvPr>
        </p:nvSpPr>
        <p:spPr/>
        <p:txBody>
          <a:bodyPr/>
          <a:lstStyle/>
          <a:p>
            <a:r>
              <a:rPr lang="en-US" sz="2000" dirty="0"/>
              <a:t>Motivations:</a:t>
            </a:r>
          </a:p>
          <a:p>
            <a:pPr marL="342900" indent="-342900">
              <a:buFont typeface="Arial" panose="020B0604020202020204" pitchFamily="34" charset="0"/>
              <a:buChar char="•"/>
            </a:pPr>
            <a:r>
              <a:rPr lang="en-US" sz="2000" dirty="0"/>
              <a:t>The persistent chain of MCMC might take too long.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step size is not adaptable to the training of the model.</a:t>
            </a:r>
          </a:p>
          <a:p>
            <a:endParaRPr lang="en-US" sz="2000" dirty="0"/>
          </a:p>
          <a:p>
            <a:r>
              <a:rPr lang="en-US" sz="2000" dirty="0"/>
              <a:t>Their approach:</a:t>
            </a:r>
          </a:p>
          <a:p>
            <a:pPr marL="342900" indent="-342900">
              <a:buFont typeface="Arial" panose="020B0604020202020204" pitchFamily="34" charset="0"/>
              <a:buChar char="•"/>
            </a:pPr>
            <a:r>
              <a:rPr lang="en-US" sz="2000" dirty="0"/>
              <a:t>They propose non-persistent short run MCMC to infer the latent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They use variational optimization to determine the optimal step size in MCMC.</a:t>
            </a:r>
          </a:p>
          <a:p>
            <a:endParaRPr lang="en-US" sz="2000" dirty="0"/>
          </a:p>
        </p:txBody>
      </p:sp>
      <p:sp>
        <p:nvSpPr>
          <p:cNvPr id="4" name="Title 3">
            <a:extLst>
              <a:ext uri="{FF2B5EF4-FFF2-40B4-BE49-F238E27FC236}">
                <a16:creationId xmlns:a16="http://schemas.microsoft.com/office/drawing/2014/main" id="{CEBFB0F3-5EBD-48B7-A30A-AD3B076F9988}"/>
              </a:ext>
            </a:extLst>
          </p:cNvPr>
          <p:cNvSpPr>
            <a:spLocks noGrp="1"/>
          </p:cNvSpPr>
          <p:nvPr>
            <p:ph type="title"/>
          </p:nvPr>
        </p:nvSpPr>
        <p:spPr/>
        <p:txBody>
          <a:bodyPr/>
          <a:lstStyle/>
          <a:p>
            <a:r>
              <a:rPr lang="en-US" dirty="0"/>
              <a:t>Short-run Inference Model </a:t>
            </a:r>
            <a:r>
              <a:rPr lang="en-US" sz="1500" b="0" dirty="0"/>
              <a:t>[Nijkamp, E., et al., 2020]</a:t>
            </a:r>
          </a:p>
        </p:txBody>
      </p:sp>
    </p:spTree>
    <p:extLst>
      <p:ext uri="{BB962C8B-B14F-4D97-AF65-F5344CB8AC3E}">
        <p14:creationId xmlns:p14="http://schemas.microsoft.com/office/powerpoint/2010/main" val="2687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AD013-599E-40C0-8C45-8164305EA9B2}"/>
              </a:ext>
            </a:extLst>
          </p:cNvPr>
          <p:cNvSpPr>
            <a:spLocks noGrp="1"/>
          </p:cNvSpPr>
          <p:nvPr>
            <p:ph type="sldNum" sz="quarter" idx="13"/>
          </p:nvPr>
        </p:nvSpPr>
        <p:spPr/>
        <p:txBody>
          <a:bodyPr/>
          <a:lstStyle/>
          <a:p>
            <a:fld id="{12342C3A-DD85-7843-B416-BD52AB030D59}" type="slidenum">
              <a:rPr lang="en-US" smtClean="0"/>
              <a:pPr/>
              <a:t>16</a:t>
            </a:fld>
            <a:endParaRPr lang="en-US" dirty="0"/>
          </a:p>
        </p:txBody>
      </p:sp>
      <p:sp>
        <p:nvSpPr>
          <p:cNvPr id="3" name="Text Placeholder 2">
            <a:extLst>
              <a:ext uri="{FF2B5EF4-FFF2-40B4-BE49-F238E27FC236}">
                <a16:creationId xmlns:a16="http://schemas.microsoft.com/office/drawing/2014/main" id="{2C7C0EE5-EC79-46F1-9222-032B5184F576}"/>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Learning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rPr>
              <a:t>From Dense to Sparse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Proposed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Experimental Results</a:t>
            </a:r>
          </a:p>
        </p:txBody>
      </p:sp>
      <p:sp>
        <p:nvSpPr>
          <p:cNvPr id="4" name="Title 3">
            <a:extLst>
              <a:ext uri="{FF2B5EF4-FFF2-40B4-BE49-F238E27FC236}">
                <a16:creationId xmlns:a16="http://schemas.microsoft.com/office/drawing/2014/main" id="{0CBCD371-8105-4F94-B9C9-AB4B32475A5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3780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5A6754-7FAC-4D11-A8F4-E224AA632B04}"/>
              </a:ext>
            </a:extLst>
          </p:cNvPr>
          <p:cNvSpPr>
            <a:spLocks noGrp="1"/>
          </p:cNvSpPr>
          <p:nvPr>
            <p:ph type="sldNum" sz="quarter" idx="13"/>
          </p:nvPr>
        </p:nvSpPr>
        <p:spPr/>
        <p:txBody>
          <a:bodyPr/>
          <a:lstStyle/>
          <a:p>
            <a:fld id="{12342C3A-DD85-7843-B416-BD52AB030D59}" type="slidenum">
              <a:rPr lang="en-US" smtClean="0"/>
              <a:pPr/>
              <a:t>17</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D81BB5D-B440-44DC-A363-0D30890C94CF}"/>
                  </a:ext>
                </a:extLst>
              </p:cNvPr>
              <p:cNvSpPr>
                <a:spLocks noGrp="1"/>
              </p:cNvSpPr>
              <p:nvPr>
                <p:ph type="body" sz="quarter" idx="12"/>
              </p:nvPr>
            </p:nvSpPr>
            <p:spPr/>
            <p:txBody>
              <a:bodyPr/>
              <a:lstStyle/>
              <a:p>
                <a:r>
                  <a:rPr lang="en-US" sz="2000" dirty="0"/>
                  <a:t>Motivation:</a:t>
                </a:r>
              </a:p>
              <a:p>
                <a:pPr marL="342900" indent="-342900">
                  <a:buFont typeface="Arial" panose="020B0604020202020204" pitchFamily="34" charset="0"/>
                  <a:buChar char="•"/>
                </a:pPr>
                <a:r>
                  <a:rPr lang="en-US" sz="2000" dirty="0"/>
                  <a:t>Latent variables in VAE are entangled.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Aim to learn disentangled representations.</a:t>
                </a:r>
              </a:p>
              <a:p>
                <a:endParaRPr lang="en-US" sz="2000" dirty="0"/>
              </a:p>
              <a:p>
                <a:r>
                  <a:rPr lang="en-US" sz="2000" dirty="0"/>
                  <a:t>Their approach:</a:t>
                </a:r>
              </a:p>
              <a:p>
                <a:pPr marL="342900" indent="-342900">
                  <a:buFont typeface="Arial" panose="020B0604020202020204" pitchFamily="34" charset="0"/>
                  <a:buChar char="•"/>
                </a:pPr>
                <a:r>
                  <a:rPr lang="en-US" sz="2000" dirty="0"/>
                  <a:t>They propose added the extra hyperparameter </a:t>
                </a:r>
                <a14:m>
                  <m:oMath xmlns:m="http://schemas.openxmlformats.org/officeDocument/2006/math">
                    <m:r>
                      <m:rPr>
                        <m:sty m:val="p"/>
                      </m:rPr>
                      <a:rPr lang="el-GR" sz="2000" b="0" i="1" smtClean="0">
                        <a:solidFill>
                          <a:schemeClr val="tx1"/>
                        </a:solidFill>
                        <a:latin typeface="Cambria Math" panose="02040503050406030204" pitchFamily="18" charset="0"/>
                      </a:rPr>
                      <m:t>β</m:t>
                    </m:r>
                  </m:oMath>
                </a14:m>
                <a:r>
                  <a:rPr lang="en-US" sz="2000" dirty="0"/>
                  <a:t> that can control the balance between reconstruction and learning independent latent factors. </a:t>
                </a:r>
              </a:p>
              <a:p>
                <a:endParaRPr lang="en-US" sz="2000" dirty="0"/>
              </a:p>
            </p:txBody>
          </p:sp>
        </mc:Choice>
        <mc:Fallback>
          <p:sp>
            <p:nvSpPr>
              <p:cNvPr id="3" name="Text Placeholder 2">
                <a:extLst>
                  <a:ext uri="{FF2B5EF4-FFF2-40B4-BE49-F238E27FC236}">
                    <a16:creationId xmlns:a16="http://schemas.microsoft.com/office/drawing/2014/main" id="{DD81BB5D-B440-44DC-A363-0D30890C94CF}"/>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48E8159-0678-42D4-835E-5EF7733C1331}"/>
              </a:ext>
            </a:extLst>
          </p:cNvPr>
          <p:cNvSpPr>
            <a:spLocks noGrp="1"/>
          </p:cNvSpPr>
          <p:nvPr>
            <p:ph type="title"/>
          </p:nvPr>
        </p:nvSpPr>
        <p:spPr/>
        <p:txBody>
          <a:bodyPr/>
          <a:lstStyle/>
          <a:p>
            <a:r>
              <a:rPr lang="en-US" dirty="0"/>
              <a:t>Beta-VAE </a:t>
            </a:r>
            <a:r>
              <a:rPr lang="en-US" sz="1500" b="0" dirty="0"/>
              <a:t>[Higgins, I., et al., 2017]</a:t>
            </a:r>
          </a:p>
        </p:txBody>
      </p:sp>
    </p:spTree>
    <p:extLst>
      <p:ext uri="{BB962C8B-B14F-4D97-AF65-F5344CB8AC3E}">
        <p14:creationId xmlns:p14="http://schemas.microsoft.com/office/powerpoint/2010/main" val="603724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9A252-617C-40B7-B757-D2E432B090F6}"/>
              </a:ext>
            </a:extLst>
          </p:cNvPr>
          <p:cNvSpPr>
            <a:spLocks noGrp="1"/>
          </p:cNvSpPr>
          <p:nvPr>
            <p:ph type="sldNum" sz="quarter" idx="13"/>
          </p:nvPr>
        </p:nvSpPr>
        <p:spPr/>
        <p:txBody>
          <a:bodyPr/>
          <a:lstStyle/>
          <a:p>
            <a:fld id="{12342C3A-DD85-7843-B416-BD52AB030D59}" type="slidenum">
              <a:rPr lang="en-US" smtClean="0"/>
              <a:pPr/>
              <a:t>18</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457AD4B-0096-450C-8B71-B4ED90A211DE}"/>
                  </a:ext>
                </a:extLst>
              </p:cNvPr>
              <p:cNvSpPr>
                <a:spLocks noGrp="1"/>
              </p:cNvSpPr>
              <p:nvPr>
                <p:ph type="body" sz="quarter" idx="12"/>
              </p:nvPr>
            </p:nvSpPr>
            <p:spPr/>
            <p:txBody>
              <a:bodyPr/>
              <a:lstStyle/>
              <a:p>
                <a:r>
                  <a:rPr lang="en-US" sz="2000" dirty="0"/>
                  <a:t>Modified loss: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𝑙𝑜𝑔</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i="1">
                              <a:latin typeface="Cambria Math" panose="02040503050406030204" pitchFamily="18" charset="0"/>
                            </a:rPr>
                            <m:t>ϴ</m:t>
                          </m:r>
                          <m:r>
                            <a:rPr lang="en-US" sz="2000" b="0" i="1" smtClean="0">
                              <a:latin typeface="Cambria Math" panose="02040503050406030204" pitchFamily="18" charset="0"/>
                            </a:rPr>
                            <m:t>, </m:t>
                          </m:r>
                          <m:r>
                            <a:rPr lang="az-Cyrl-AZ" sz="2000" b="0" i="1" smtClean="0">
                              <a:latin typeface="Cambria Math" panose="02040503050406030204" pitchFamily="18" charset="0"/>
                            </a:rPr>
                            <m:t>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az-Cyrl-AZ" sz="2000" i="1">
                                  <a:latin typeface="Cambria Math" panose="02040503050406030204" pitchFamily="18" charset="0"/>
                                </a:rPr>
                                <m:t>Ф</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𝑙𝑜𝑔</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e>
                              <m:r>
                                <a:rPr lang="en-US" sz="2000" b="0" i="1" smtClean="0">
                                  <a:latin typeface="Cambria Math" panose="02040503050406030204" pitchFamily="18" charset="0"/>
                                </a:rPr>
                                <m:t>𝑧</m:t>
                              </m:r>
                            </m:e>
                          </m:d>
                        </m:e>
                      </m:d>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m:rPr>
                              <m:sty m:val="p"/>
                            </m:rPr>
                            <a:rPr lang="el-GR" sz="2000" b="0" i="1" smtClean="0">
                              <a:solidFill>
                                <a:srgbClr val="FF0000"/>
                              </a:solidFill>
                              <a:latin typeface="Cambria Math" panose="02040503050406030204" pitchFamily="18" charset="0"/>
                            </a:rPr>
                            <m:t>β</m:t>
                          </m:r>
                          <m:r>
                            <a:rPr lang="en-US" sz="2000" b="0" i="1" smtClean="0">
                              <a:latin typeface="Cambria Math" panose="02040503050406030204" pitchFamily="18" charset="0"/>
                            </a:rPr>
                            <m:t>∗</m:t>
                          </m:r>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az-Cyrl-AZ" sz="2000" i="1">
                              <a:latin typeface="Cambria Math" panose="02040503050406030204" pitchFamily="18" charset="0"/>
                            </a:rPr>
                            <m:t>Ф</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oMath>
                  </m:oMathPara>
                </a14:m>
                <a:endParaRPr lang="en-US" sz="2000" dirty="0">
                  <a:latin typeface="Arial" panose="020B0604020202020204" pitchFamily="34" charset="0"/>
                  <a:cs typeface="Arial" panose="020B0604020202020204" pitchFamily="34" charset="0"/>
                </a:endParaRPr>
              </a:p>
              <a:p>
                <a:endParaRPr lang="en-US" sz="2000" dirty="0"/>
              </a:p>
            </p:txBody>
          </p:sp>
        </mc:Choice>
        <mc:Fallback>
          <p:sp>
            <p:nvSpPr>
              <p:cNvPr id="3" name="Text Placeholder 2">
                <a:extLst>
                  <a:ext uri="{FF2B5EF4-FFF2-40B4-BE49-F238E27FC236}">
                    <a16:creationId xmlns:a16="http://schemas.microsoft.com/office/drawing/2014/main" id="{A457AD4B-0096-450C-8B71-B4ED90A211DE}"/>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A905243-D57A-4339-A6D7-7FBAE7F32028}"/>
              </a:ext>
            </a:extLst>
          </p:cNvPr>
          <p:cNvSpPr>
            <a:spLocks noGrp="1"/>
          </p:cNvSpPr>
          <p:nvPr>
            <p:ph type="title"/>
          </p:nvPr>
        </p:nvSpPr>
        <p:spPr/>
        <p:txBody>
          <a:bodyPr/>
          <a:lstStyle/>
          <a:p>
            <a:r>
              <a:rPr lang="en-US" dirty="0"/>
              <a:t>Beta-VAE</a:t>
            </a:r>
          </a:p>
        </p:txBody>
      </p:sp>
      <p:pic>
        <p:nvPicPr>
          <p:cNvPr id="6" name="Picture 5">
            <a:extLst>
              <a:ext uri="{FF2B5EF4-FFF2-40B4-BE49-F238E27FC236}">
                <a16:creationId xmlns:a16="http://schemas.microsoft.com/office/drawing/2014/main" id="{D66DD0AB-EECB-491D-948F-EB50333610C8}"/>
              </a:ext>
            </a:extLst>
          </p:cNvPr>
          <p:cNvPicPr>
            <a:picLocks noChangeAspect="1"/>
          </p:cNvPicPr>
          <p:nvPr/>
        </p:nvPicPr>
        <p:blipFill>
          <a:blip r:embed="rId3"/>
          <a:stretch>
            <a:fillRect/>
          </a:stretch>
        </p:blipFill>
        <p:spPr>
          <a:xfrm>
            <a:off x="399171" y="2878141"/>
            <a:ext cx="10665069" cy="2825006"/>
          </a:xfrm>
          <a:prstGeom prst="rect">
            <a:avLst/>
          </a:prstGeom>
        </p:spPr>
      </p:pic>
    </p:spTree>
    <p:extLst>
      <p:ext uri="{BB962C8B-B14F-4D97-AF65-F5344CB8AC3E}">
        <p14:creationId xmlns:p14="http://schemas.microsoft.com/office/powerpoint/2010/main" val="24693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16FA-50D7-41BB-93E6-D4E9EFE20934}"/>
              </a:ext>
            </a:extLst>
          </p:cNvPr>
          <p:cNvSpPr>
            <a:spLocks noGrp="1"/>
          </p:cNvSpPr>
          <p:nvPr>
            <p:ph type="sldNum" sz="quarter" idx="13"/>
          </p:nvPr>
        </p:nvSpPr>
        <p:spPr/>
        <p:txBody>
          <a:bodyPr/>
          <a:lstStyle/>
          <a:p>
            <a:fld id="{12342C3A-DD85-7843-B416-BD52AB030D59}" type="slidenum">
              <a:rPr lang="en-US" smtClean="0"/>
              <a:pPr/>
              <a:t>19</a:t>
            </a:fld>
            <a:endParaRPr lang="en-US" dirty="0"/>
          </a:p>
        </p:txBody>
      </p:sp>
      <p:sp>
        <p:nvSpPr>
          <p:cNvPr id="3" name="Text Placeholder 2">
            <a:extLst>
              <a:ext uri="{FF2B5EF4-FFF2-40B4-BE49-F238E27FC236}">
                <a16:creationId xmlns:a16="http://schemas.microsoft.com/office/drawing/2014/main" id="{6A2DB342-DDE4-4321-9914-3236717B8C7B}"/>
              </a:ext>
            </a:extLst>
          </p:cNvPr>
          <p:cNvSpPr>
            <a:spLocks noGrp="1"/>
          </p:cNvSpPr>
          <p:nvPr>
            <p:ph type="body" sz="quarter" idx="12"/>
          </p:nvPr>
        </p:nvSpPr>
        <p:spPr/>
        <p:txBody>
          <a:bodyPr/>
          <a:lstStyle/>
          <a:p>
            <a:r>
              <a:rPr lang="en-US" sz="2000" dirty="0"/>
              <a:t>Motivation:</a:t>
            </a:r>
          </a:p>
          <a:p>
            <a:pPr marL="342900" indent="-342900">
              <a:buFont typeface="Arial" panose="020B0604020202020204" pitchFamily="34" charset="0"/>
              <a:buChar char="•"/>
            </a:pPr>
            <a:r>
              <a:rPr lang="en-US" sz="2000" dirty="0"/>
              <a:t>Disentangled model can not learn an effective meaningful latent representations.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the latent space is large, many of them do not carry any information.</a:t>
            </a:r>
          </a:p>
          <a:p>
            <a:endParaRPr lang="en-US" sz="2000" dirty="0"/>
          </a:p>
          <a:p>
            <a:r>
              <a:rPr lang="en-US" sz="2000" dirty="0"/>
              <a:t>Their approach:</a:t>
            </a:r>
          </a:p>
          <a:p>
            <a:pPr marL="342900" indent="-342900">
              <a:buFont typeface="Arial" panose="020B0604020202020204" pitchFamily="34" charset="0"/>
              <a:buChar char="•"/>
            </a:pPr>
            <a:r>
              <a:rPr lang="en-US" sz="2000" dirty="0"/>
              <a:t>Learn the sparse representations with non-linear generative models.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Propose using spike and slab as prior with Dirac delta function centered at zero.</a:t>
            </a:r>
          </a:p>
          <a:p>
            <a:endParaRPr lang="en-US" sz="2000" dirty="0"/>
          </a:p>
          <a:p>
            <a:endParaRPr lang="en-US" sz="2000" dirty="0"/>
          </a:p>
          <a:p>
            <a:endParaRPr lang="en-US" sz="2000" dirty="0"/>
          </a:p>
        </p:txBody>
      </p:sp>
      <p:sp>
        <p:nvSpPr>
          <p:cNvPr id="4" name="Title 3">
            <a:extLst>
              <a:ext uri="{FF2B5EF4-FFF2-40B4-BE49-F238E27FC236}">
                <a16:creationId xmlns:a16="http://schemas.microsoft.com/office/drawing/2014/main" id="{E0C06483-92D2-4E29-836B-9A33439BD41B}"/>
              </a:ext>
            </a:extLst>
          </p:cNvPr>
          <p:cNvSpPr>
            <a:spLocks noGrp="1"/>
          </p:cNvSpPr>
          <p:nvPr>
            <p:ph type="title"/>
          </p:nvPr>
        </p:nvSpPr>
        <p:spPr/>
        <p:txBody>
          <a:bodyPr/>
          <a:lstStyle/>
          <a:p>
            <a:r>
              <a:rPr lang="en-US" dirty="0"/>
              <a:t>Variational Sparse Coding </a:t>
            </a:r>
            <a:r>
              <a:rPr lang="en-US" sz="1500" b="0" dirty="0"/>
              <a:t>[</a:t>
            </a:r>
            <a:r>
              <a:rPr lang="en-US" sz="1500" b="0" dirty="0" err="1"/>
              <a:t>Tonolini</a:t>
            </a:r>
            <a:r>
              <a:rPr lang="en-US" sz="1500" b="0" dirty="0"/>
              <a:t>, F., et al., 2018, 2020]</a:t>
            </a:r>
          </a:p>
        </p:txBody>
      </p:sp>
    </p:spTree>
    <p:extLst>
      <p:ext uri="{BB962C8B-B14F-4D97-AF65-F5344CB8AC3E}">
        <p14:creationId xmlns:p14="http://schemas.microsoft.com/office/powerpoint/2010/main" val="316680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AD013-599E-40C0-8C45-8164305EA9B2}"/>
              </a:ext>
            </a:extLst>
          </p:cNvPr>
          <p:cNvSpPr>
            <a:spLocks noGrp="1"/>
          </p:cNvSpPr>
          <p:nvPr>
            <p:ph type="sldNum" sz="quarter" idx="13"/>
          </p:nvPr>
        </p:nvSpPr>
        <p:spPr/>
        <p:txBody>
          <a:bodyPr/>
          <a:lstStyle/>
          <a:p>
            <a:fld id="{12342C3A-DD85-7843-B416-BD52AB030D59}" type="slidenum">
              <a:rPr lang="en-US" smtClean="0"/>
              <a:pPr/>
              <a:t>2</a:t>
            </a:fld>
            <a:endParaRPr lang="en-US" dirty="0"/>
          </a:p>
        </p:txBody>
      </p:sp>
      <p:sp>
        <p:nvSpPr>
          <p:cNvPr id="3" name="Text Placeholder 2">
            <a:extLst>
              <a:ext uri="{FF2B5EF4-FFF2-40B4-BE49-F238E27FC236}">
                <a16:creationId xmlns:a16="http://schemas.microsoft.com/office/drawing/2014/main" id="{2C7C0EE5-EC79-46F1-9222-032B5184F576}"/>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Learning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Dense to Sparse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Proposed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Experimental Results</a:t>
            </a:r>
          </a:p>
        </p:txBody>
      </p:sp>
      <p:sp>
        <p:nvSpPr>
          <p:cNvPr id="4" name="Title 3">
            <a:extLst>
              <a:ext uri="{FF2B5EF4-FFF2-40B4-BE49-F238E27FC236}">
                <a16:creationId xmlns:a16="http://schemas.microsoft.com/office/drawing/2014/main" id="{0CBCD371-8105-4F94-B9C9-AB4B32475A5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3611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17421-A323-4A62-AE1F-0C4253EE0440}"/>
              </a:ext>
            </a:extLst>
          </p:cNvPr>
          <p:cNvSpPr>
            <a:spLocks noGrp="1"/>
          </p:cNvSpPr>
          <p:nvPr>
            <p:ph type="sldNum" sz="quarter" idx="13"/>
          </p:nvPr>
        </p:nvSpPr>
        <p:spPr/>
        <p:txBody>
          <a:bodyPr/>
          <a:lstStyle/>
          <a:p>
            <a:fld id="{12342C3A-DD85-7843-B416-BD52AB030D59}" type="slidenum">
              <a:rPr lang="en-US" smtClean="0"/>
              <a:pPr/>
              <a:t>20</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43DD9A9-01EF-4D2F-996D-AAA53C9B5BAE}"/>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Spike and Slab prior with Dirac delta function:</a:t>
                </a:r>
              </a:p>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𝑠</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m:t>
                      </m:r>
                      <m:nary>
                        <m:naryPr>
                          <m:chr m:val="∏"/>
                          <m:ctrlPr>
                            <a:rPr lang="en-US" sz="1800" i="1">
                              <a:latin typeface="Cambria Math" panose="02040503050406030204" pitchFamily="18" charset="0"/>
                              <a:cs typeface="Arial" panose="020B0604020202020204" pitchFamily="34" charset="0"/>
                            </a:rPr>
                          </m:ctrlPr>
                        </m:naryPr>
                        <m:sub>
                          <m:r>
                            <m:rPr>
                              <m:brk m:alnAt="23"/>
                            </m:rPr>
                            <a:rPr lang="en-US" sz="1800" i="1">
                              <a:latin typeface="Cambria Math" panose="02040503050406030204" pitchFamily="18" charset="0"/>
                              <a:cs typeface="Arial" panose="020B0604020202020204" pitchFamily="34" charset="0"/>
                            </a:rPr>
                            <m:t>𝑗</m:t>
                          </m:r>
                          <m:r>
                            <a:rPr lang="en-US" sz="1800" i="1">
                              <a:latin typeface="Cambria Math" panose="02040503050406030204" pitchFamily="18" charset="0"/>
                              <a:cs typeface="Arial" panose="020B0604020202020204" pitchFamily="34" charset="0"/>
                            </a:rPr>
                            <m:t>=1</m:t>
                          </m:r>
                        </m:sub>
                        <m:sup>
                          <m:r>
                            <a:rPr lang="en-US" sz="1800" i="1">
                              <a:latin typeface="Cambria Math" panose="02040503050406030204" pitchFamily="18" charset="0"/>
                              <a:cs typeface="Arial" panose="020B0604020202020204" pitchFamily="34" charset="0"/>
                            </a:rPr>
                            <m:t>𝐽</m:t>
                          </m:r>
                        </m:sup>
                        <m:e>
                          <m:r>
                            <a:rPr lang="en-US" sz="1800" i="1">
                              <a:latin typeface="Cambria Math" panose="02040503050406030204" pitchFamily="18" charset="0"/>
                              <a:cs typeface="Arial" panose="020B0604020202020204" pitchFamily="34" charset="0"/>
                            </a:rPr>
                            <m:t>(</m:t>
                          </m:r>
                          <m:r>
                            <m:rPr>
                              <m:sty m:val="p"/>
                            </m:rPr>
                            <a:rPr lang="el-GR" sz="1800" i="1" smtClean="0">
                              <a:latin typeface="Cambria Math" panose="02040503050406030204" pitchFamily="18" charset="0"/>
                            </a:rPr>
                            <m:t>α</m:t>
                          </m:r>
                          <m:r>
                            <a:rPr lang="en-US" sz="1800" i="1">
                              <a:latin typeface="Cambria Math" panose="02040503050406030204" pitchFamily="18" charset="0"/>
                            </a:rPr>
                            <m:t>𝑁</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𝑗</m:t>
                                  </m:r>
                                </m:sub>
                              </m:sSub>
                              <m:r>
                                <a:rPr lang="en-US" sz="1800" i="1">
                                  <a:latin typeface="Cambria Math" panose="02040503050406030204" pitchFamily="18" charset="0"/>
                                </a:rPr>
                                <m:t>;</m:t>
                              </m:r>
                              <m:r>
                                <a:rPr lang="en-US" sz="1800" b="0" i="1" smtClean="0">
                                  <a:latin typeface="Cambria Math" panose="02040503050406030204" pitchFamily="18" charset="0"/>
                                </a:rPr>
                                <m:t>0,1</m:t>
                              </m:r>
                            </m:e>
                          </m:d>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1−</m:t>
                              </m:r>
                              <m:r>
                                <m:rPr>
                                  <m:sty m:val="p"/>
                                </m:rPr>
                                <a:rPr lang="el-GR" sz="1800" i="1" smtClean="0">
                                  <a:latin typeface="Cambria Math" panose="02040503050406030204" pitchFamily="18" charset="0"/>
                                </a:rPr>
                                <m:t>α</m:t>
                              </m:r>
                            </m:e>
                          </m:d>
                          <m:r>
                            <m:rPr>
                              <m:sty m:val="p"/>
                            </m:rPr>
                            <a:rPr lang="el-GR" sz="1800" i="1">
                              <a:latin typeface="Cambria Math" panose="02040503050406030204" pitchFamily="18" charset="0"/>
                            </a:rPr>
                            <m:t>δ</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𝑗</m:t>
                              </m:r>
                            </m:sub>
                          </m:sSub>
                          <m:r>
                            <a:rPr lang="en-US" sz="1800" i="1">
                              <a:latin typeface="Cambria Math" panose="02040503050406030204" pitchFamily="18" charset="0"/>
                            </a:rPr>
                            <m:t>)</m:t>
                          </m:r>
                          <m:r>
                            <a:rPr lang="en-US" sz="1800" i="1">
                              <a:latin typeface="Cambria Math" panose="02040503050406030204" pitchFamily="18" charset="0"/>
                              <a:cs typeface="Arial" panose="020B0604020202020204" pitchFamily="34" charset="0"/>
                            </a:rPr>
                            <m:t>)</m:t>
                          </m:r>
                        </m:e>
                      </m:nary>
                    </m:oMath>
                  </m:oMathPara>
                </a14:m>
                <a:endParaRPr lang="en-US" sz="2000" dirty="0"/>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Encoder for VSC:</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𝑞</m:t>
                          </m:r>
                        </m:e>
                        <m:sub>
                          <m:r>
                            <a:rPr lang="az-Cyrl-AZ" sz="2000" i="1" smtClean="0">
                              <a:latin typeface="Cambria Math" panose="02040503050406030204" pitchFamily="18" charset="0"/>
                              <a:cs typeface="Arial" panose="020B0604020202020204" pitchFamily="34" charset="0"/>
                            </a:rPr>
                            <m:t>Ф</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𝑧</m:t>
                          </m:r>
                        </m:e>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𝑖</m:t>
                              </m:r>
                            </m:sub>
                          </m:sSub>
                        </m:e>
                      </m:d>
                      <m:r>
                        <a:rPr lang="en-US" sz="2000" b="0" i="1" smtClean="0">
                          <a:latin typeface="Cambria Math" panose="02040503050406030204" pitchFamily="18" charset="0"/>
                          <a:cs typeface="Arial" panose="020B0604020202020204" pitchFamily="34" charset="0"/>
                        </a:rPr>
                        <m:t>= </m:t>
                      </m:r>
                      <m:nary>
                        <m:naryPr>
                          <m:chr m:val="∏"/>
                          <m:ctrlPr>
                            <a:rPr lang="en-US" sz="2000" b="0" i="1" smtClean="0">
                              <a:latin typeface="Cambria Math" panose="02040503050406030204" pitchFamily="18" charset="0"/>
                              <a:cs typeface="Arial" panose="020B0604020202020204" pitchFamily="34" charset="0"/>
                            </a:rPr>
                          </m:ctrlPr>
                        </m:naryPr>
                        <m:sub>
                          <m:r>
                            <m:rPr>
                              <m:brk m:alnAt="23"/>
                            </m:rPr>
                            <a:rPr lang="en-US" sz="2000" b="0" i="1" smtClean="0">
                              <a:latin typeface="Cambria Math" panose="02040503050406030204" pitchFamily="18" charset="0"/>
                              <a:cs typeface="Arial" panose="020B0604020202020204" pitchFamily="34" charset="0"/>
                            </a:rPr>
                            <m:t>𝑗</m:t>
                          </m:r>
                          <m:r>
                            <a:rPr lang="en-US" sz="2000" b="0" i="1" smtClean="0">
                              <a:latin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cs typeface="Arial" panose="020B0604020202020204" pitchFamily="34" charset="0"/>
                            </a:rPr>
                            <m:t>𝐽</m:t>
                          </m:r>
                        </m:sup>
                        <m:e>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μ</m:t>
                                  </m:r>
                                </m:e>
                                <m:sub>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up>
                                  <m:r>
                                    <a:rPr lang="en-US" sz="2000" b="0" i="1" smtClean="0">
                                      <a:latin typeface="Cambria Math" panose="02040503050406030204" pitchFamily="18" charset="0"/>
                                    </a:rPr>
                                    <m:t>2</m:t>
                                  </m:r>
                                </m:sup>
                              </m:sSubSup>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e>
                          </m:d>
                          <m:r>
                            <m:rPr>
                              <m:sty m:val="p"/>
                            </m:rPr>
                            <a:rPr lang="el-GR" sz="2000" b="0" i="1" smtClean="0">
                              <a:latin typeface="Cambria Math" panose="02040503050406030204" pitchFamily="18" charset="0"/>
                            </a:rPr>
                            <m:t>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1" smtClean="0">
                              <a:latin typeface="Cambria Math" panose="02040503050406030204" pitchFamily="18" charset="0"/>
                            </a:rPr>
                            <m:t>)</m:t>
                          </m:r>
                          <m:r>
                            <a:rPr lang="en-US" sz="2000" b="0" i="1" smtClean="0">
                              <a:latin typeface="Cambria Math" panose="02040503050406030204" pitchFamily="18" charset="0"/>
                              <a:cs typeface="Arial" panose="020B0604020202020204" pitchFamily="34" charset="0"/>
                            </a:rPr>
                            <m:t>)</m:t>
                          </m:r>
                        </m:e>
                      </m:nary>
                    </m:oMath>
                  </m:oMathPara>
                </a14:m>
                <a:endParaRPr lang="en-US" sz="2000" dirty="0"/>
              </a:p>
              <a:p>
                <a:pPr marL="342900" indent="-342900">
                  <a:buFont typeface="Arial" panose="020B0604020202020204" pitchFamily="34" charset="0"/>
                  <a:buChar char="•"/>
                </a:pPr>
                <a:r>
                  <a:rPr lang="en-US" sz="2000" dirty="0"/>
                  <a:t>Spike Variable Reparameterization:</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η</m:t>
                              </m:r>
                            </m:e>
                            <m:sub>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γ</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1" smtClean="0">
                              <a:latin typeface="Cambria Math" panose="02040503050406030204" pitchFamily="18" charset="0"/>
                            </a:rPr>
                            <m:t> −1</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1, </m:t>
                              </m:r>
                              <m:r>
                                <a:rPr lang="en-US" sz="2000" b="0" i="1" smtClean="0">
                                  <a:latin typeface="Cambria Math" panose="02040503050406030204" pitchFamily="18" charset="0"/>
                                </a:rPr>
                                <m:t>𝑦</m:t>
                              </m:r>
                              <m:r>
                                <a:rPr lang="en-US" sz="2000" b="0" i="1" smtClean="0">
                                  <a:latin typeface="Cambria Math" panose="02040503050406030204" pitchFamily="18" charset="0"/>
                                </a:rPr>
                                <m:t>≥0</m:t>
                              </m:r>
                            </m:e>
                            <m:e>
                              <m:r>
                                <a:rPr lang="en-US" sz="2000" b="0" i="1" smtClean="0">
                                  <a:latin typeface="Cambria Math" panose="02040503050406030204" pitchFamily="18" charset="0"/>
                                </a:rPr>
                                <m:t>0, </m:t>
                              </m:r>
                              <m:r>
                                <a:rPr lang="en-US" sz="2000" b="0" i="1" smtClean="0">
                                  <a:latin typeface="Cambria Math" panose="02040503050406030204" pitchFamily="18" charset="0"/>
                                </a:rPr>
                                <m:t>𝑦</m:t>
                              </m:r>
                              <m:r>
                                <a:rPr lang="en-US" sz="2000" b="0" i="1" smtClean="0">
                                  <a:latin typeface="Cambria Math" panose="02040503050406030204" pitchFamily="18" charset="0"/>
                                </a:rPr>
                                <m:t>&lt;0</m:t>
                              </m:r>
                            </m:e>
                          </m:eqArr>
                        </m:e>
                      </m:d>
                      <m:r>
                        <a:rPr lang="en-US" sz="2000" b="0" i="1" smtClean="0">
                          <a:latin typeface="Cambria Math" panose="02040503050406030204" pitchFamily="18" charset="0"/>
                        </a:rPr>
                        <m:t>=</m:t>
                      </m:r>
                      <m:r>
                        <a:rPr lang="en-US" sz="2000" b="0" i="1" smtClean="0">
                          <a:latin typeface="Cambria Math" panose="02040503050406030204" pitchFamily="18" charset="0"/>
                        </a:rPr>
                        <m:t>𝑆𝑖𝑔𝑚𝑜𝑖𝑑</m:t>
                      </m:r>
                      <m:r>
                        <a:rPr lang="en-US" sz="2000" b="0" i="1" smtClean="0">
                          <a:latin typeface="Cambria Math" panose="02040503050406030204" pitchFamily="18" charset="0"/>
                        </a:rPr>
                        <m:t>(</m:t>
                      </m:r>
                      <m:r>
                        <a:rPr lang="en-US" sz="2000" b="0" i="1" smtClean="0">
                          <a:latin typeface="Cambria Math" panose="02040503050406030204" pitchFamily="18" charset="0"/>
                        </a:rPr>
                        <m:t>𝑐𝑦</m:t>
                      </m:r>
                      <m:r>
                        <a:rPr lang="en-US" sz="2000" b="0" i="1" smtClean="0">
                          <a:latin typeface="Cambria Math" panose="02040503050406030204" pitchFamily="18" charset="0"/>
                        </a:rPr>
                        <m:t>)</m:t>
                      </m:r>
                    </m:oMath>
                  </m:oMathPara>
                </a14:m>
                <a:endParaRPr lang="en-US" sz="2000" dirty="0"/>
              </a:p>
              <a:p>
                <a:pPr marL="342900" indent="-342900">
                  <a:buFont typeface="Arial" panose="020B0604020202020204" pitchFamily="34" charset="0"/>
                  <a:buChar char="•"/>
                </a:pPr>
                <a:endParaRPr lang="en-US" sz="2000" dirty="0"/>
              </a:p>
            </p:txBody>
          </p:sp>
        </mc:Choice>
        <mc:Fallback>
          <p:sp>
            <p:nvSpPr>
              <p:cNvPr id="3" name="Text Placeholder 2">
                <a:extLst>
                  <a:ext uri="{FF2B5EF4-FFF2-40B4-BE49-F238E27FC236}">
                    <a16:creationId xmlns:a16="http://schemas.microsoft.com/office/drawing/2014/main" id="{743DD9A9-01EF-4D2F-996D-AAA53C9B5BAE}"/>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74"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9FAF540-4E4D-4F46-A595-58347785AE19}"/>
              </a:ext>
            </a:extLst>
          </p:cNvPr>
          <p:cNvSpPr>
            <a:spLocks noGrp="1"/>
          </p:cNvSpPr>
          <p:nvPr>
            <p:ph type="title"/>
          </p:nvPr>
        </p:nvSpPr>
        <p:spPr/>
        <p:txBody>
          <a:bodyPr/>
          <a:lstStyle/>
          <a:p>
            <a:r>
              <a:rPr lang="en-US" dirty="0"/>
              <a:t>VSC Prior Distribution</a:t>
            </a:r>
          </a:p>
        </p:txBody>
      </p:sp>
    </p:spTree>
    <p:extLst>
      <p:ext uri="{BB962C8B-B14F-4D97-AF65-F5344CB8AC3E}">
        <p14:creationId xmlns:p14="http://schemas.microsoft.com/office/powerpoint/2010/main" val="263505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FB24-04C3-4339-B5C4-20B454F136D0}"/>
              </a:ext>
            </a:extLst>
          </p:cNvPr>
          <p:cNvSpPr>
            <a:spLocks noGrp="1"/>
          </p:cNvSpPr>
          <p:nvPr>
            <p:ph type="sldNum" sz="quarter" idx="13"/>
          </p:nvPr>
        </p:nvSpPr>
        <p:spPr/>
        <p:txBody>
          <a:bodyPr/>
          <a:lstStyle/>
          <a:p>
            <a:fld id="{12342C3A-DD85-7843-B416-BD52AB030D59}" type="slidenum">
              <a:rPr lang="en-US" smtClean="0"/>
              <a:pPr/>
              <a:t>21</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3F0DC0E-DAFE-4FDA-8C45-0E0D2212C1F8}"/>
                  </a:ext>
                </a:extLst>
              </p:cNvPr>
              <p:cNvSpPr>
                <a:spLocks noGrp="1"/>
              </p:cNvSpPr>
              <p:nvPr>
                <p:ph type="body" sz="quarter" idx="12"/>
              </p:nvPr>
            </p:nvSpPr>
            <p:spPr>
              <a:xfrm>
                <a:off x="302605" y="1112109"/>
                <a:ext cx="11886220" cy="4981786"/>
              </a:xfrm>
            </p:spPr>
            <p:txBody>
              <a:bodyPr/>
              <a:lstStyle/>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Objective function for VSC:</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𝑙𝑜𝑔</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i="1">
                              <a:latin typeface="Cambria Math" panose="02040503050406030204" pitchFamily="18" charset="0"/>
                            </a:rPr>
                            <m:t>ϴ</m:t>
                          </m:r>
                          <m:r>
                            <a:rPr lang="en-US" sz="2000" b="0" i="1" smtClean="0">
                              <a:latin typeface="Cambria Math" panose="02040503050406030204" pitchFamily="18" charset="0"/>
                            </a:rPr>
                            <m:t>, </m:t>
                          </m:r>
                          <m:r>
                            <a:rPr lang="az-Cyrl-AZ" sz="2000" b="0" i="1" smtClean="0">
                              <a:latin typeface="Cambria Math" panose="02040503050406030204" pitchFamily="18" charset="0"/>
                            </a:rPr>
                            <m:t>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az-Cyrl-AZ" sz="2000" i="1">
                                  <a:latin typeface="Cambria Math" panose="02040503050406030204" pitchFamily="18" charset="0"/>
                                </a:rPr>
                                <m:t>Ф</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𝑙𝑜𝑔</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e>
                              <m:r>
                                <a:rPr lang="en-US" sz="2000" b="0" i="1" smtClean="0">
                                  <a:latin typeface="Cambria Math" panose="02040503050406030204" pitchFamily="18" charset="0"/>
                                </a:rPr>
                                <m:t>𝑧</m:t>
                              </m:r>
                            </m:e>
                          </m:d>
                        </m:e>
                      </m:d>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az-Cyrl-AZ" sz="2000" i="1">
                              <a:latin typeface="Cambria Math" panose="02040503050406030204" pitchFamily="18" charset="0"/>
                            </a:rPr>
                            <m:t>Ф</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b="0" i="1" smtClean="0">
                          <a:latin typeface="Cambria Math" panose="02040503050406030204" pitchFamily="18" charset="0"/>
                        </a:rPr>
                        <m:t>|</m:t>
                      </m:r>
                      <m:d>
                        <m:dPr>
                          <m:beg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e>
                      </m:d>
                      <m:r>
                        <a:rPr lang="en-US" sz="2000" b="0" i="1" smtClean="0">
                          <a:latin typeface="Cambria Math" panose="02040503050406030204" pitchFamily="18" charset="0"/>
                        </a:rPr>
                        <m:t> </m:t>
                      </m:r>
                    </m:oMath>
                  </m:oMathPara>
                </a14:m>
                <a:endParaRPr lang="en-US" sz="2000" b="0" dirty="0">
                  <a:latin typeface="Arial" panose="020B0604020202020204" pitchFamily="34" charset="0"/>
                  <a:cs typeface="Arial" panose="020B0604020202020204" pitchFamily="34" charset="0"/>
                </a:endParaRPr>
              </a:p>
              <a:p>
                <a:pPr/>
                <a:r>
                  <a:rPr lang="en-US" sz="2000" dirty="0">
                    <a:latin typeface="Arial" panose="020B0604020202020204" pitchFamily="34" charset="0"/>
                    <a:cs typeface="Arial" panose="020B0604020202020204" pitchFamily="34" charset="0"/>
                  </a:rPr>
                  <a:t>Where the KL divergence is:</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az-Cyrl-AZ" sz="2000" i="1">
                              <a:latin typeface="Cambria Math" panose="02040503050406030204" pitchFamily="18" charset="0"/>
                            </a:rPr>
                            <m:t>Ф</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b="0" i="1" smtClean="0">
                          <a:latin typeface="Cambria Math" panose="02040503050406030204" pitchFamily="18" charset="0"/>
                        </a:rPr>
                        <m:t>|</m:t>
                      </m:r>
                      <m:d>
                        <m:dPr>
                          <m:beg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b="0" i="1" smtClean="0">
                              <a:latin typeface="Cambria Math" panose="02040503050406030204" pitchFamily="18" charset="0"/>
                            </a:rPr>
                            <m:t>𝐽</m:t>
                          </m:r>
                        </m:sup>
                        <m:e>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groupChr>
                                <m:groupChrPr>
                                  <m:chr m:val="⏟"/>
                                  <m:ctrlPr>
                                    <a:rPr lang="en-US" sz="2000" b="0" i="1" smtClean="0">
                                      <a:latin typeface="Cambria Math" panose="02040503050406030204" pitchFamily="18" charset="0"/>
                                    </a:rPr>
                                  </m:ctrlPr>
                                </m:groupChrPr>
                                <m:e>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num>
                                    <m:den>
                                      <m:r>
                                        <a:rPr lang="en-US" sz="2000" i="1">
                                          <a:latin typeface="Cambria Math" panose="02040503050406030204" pitchFamily="18" charset="0"/>
                                        </a:rPr>
                                        <m:t>2</m:t>
                                      </m:r>
                                    </m:den>
                                  </m:f>
                                  <m:d>
                                    <m:dPr>
                                      <m:ctrlPr>
                                        <a:rPr lang="en-US" sz="2000" i="1">
                                          <a:latin typeface="Cambria Math" panose="02040503050406030204" pitchFamily="18" charset="0"/>
                                        </a:rPr>
                                      </m:ctrlPr>
                                    </m:dPr>
                                    <m:e>
                                      <m:r>
                                        <a:rPr lang="en-US" sz="2000" i="1">
                                          <a:latin typeface="Cambria Math" panose="02040503050406030204" pitchFamily="18" charset="0"/>
                                        </a:rPr>
                                        <m:t>1+</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up>
                                                  <m:r>
                                                    <a:rPr lang="en-US" sz="2000" i="1">
                                                      <a:latin typeface="Cambria Math" panose="02040503050406030204" pitchFamily="18" charset="0"/>
                                                    </a:rPr>
                                                    <m:t>2</m:t>
                                                  </m:r>
                                                </m:sup>
                                              </m:sSubSup>
                                            </m:e>
                                          </m:d>
                                        </m:e>
                                      </m:func>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μ</m:t>
                                          </m:r>
                                        </m:e>
                                        <m:sub>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up>
                                          <m:r>
                                            <a:rPr lang="en-US" sz="2000" i="1">
                                              <a:latin typeface="Cambria Math" panose="02040503050406030204" pitchFamily="18" charset="0"/>
                                            </a:rPr>
                                            <m:t>2</m:t>
                                          </m:r>
                                        </m:sup>
                                      </m:sSubSup>
                                    </m:e>
                                  </m:d>
                                </m:e>
                              </m:groupChr>
                            </m:e>
                            <m:lim>
                              <m:r>
                                <a:rPr lang="en-US" sz="2000" b="0" i="1" smtClean="0">
                                  <a:latin typeface="Cambria Math" panose="02040503050406030204" pitchFamily="18" charset="0"/>
                                </a:rPr>
                                <m:t>1</m:t>
                              </m:r>
                            </m:lim>
                          </m:limLow>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groupChr>
                                <m:groupChrPr>
                                  <m:chr m:val="⏟"/>
                                  <m:ctrlPr>
                                    <a:rPr lang="en-US" sz="2000" b="0" i="1" smtClean="0">
                                      <a:latin typeface="Cambria Math" panose="02040503050406030204" pitchFamily="18" charset="0"/>
                                    </a:rPr>
                                  </m:ctrlPr>
                                </m:groupChrPr>
                                <m:e>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r>
                                                <m:rPr>
                                                  <m:sty m:val="p"/>
                                                </m:rPr>
                                                <a:rPr lang="el-GR" sz="2000" i="1">
                                                  <a:latin typeface="Cambria Math" panose="02040503050406030204" pitchFamily="18" charset="0"/>
                                                </a:rPr>
                                                <m:t>α</m:t>
                                              </m:r>
                                            </m:num>
                                            <m:den>
                                              <m:r>
                                                <a:rPr lang="en-US" sz="2000" i="1">
                                                  <a:latin typeface="Cambria Math" panose="02040503050406030204" pitchFamily="18" charset="0"/>
                                                </a:rPr>
                                                <m:t>1−</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den>
                                          </m:f>
                                        </m:e>
                                      </m:d>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l-GR" sz="2000" i="1">
                                                  <a:latin typeface="Cambria Math" panose="02040503050406030204" pitchFamily="18" charset="0"/>
                                                </a:rPr>
                                                <m:t>α</m:t>
                                              </m:r>
                                            </m:num>
                                            <m:den>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γ</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den>
                                          </m:f>
                                          <m:r>
                                            <a:rPr lang="en-US" sz="2000" i="1">
                                              <a:latin typeface="Cambria Math" panose="02040503050406030204" pitchFamily="18" charset="0"/>
                                            </a:rPr>
                                            <m:t>)</m:t>
                                          </m:r>
                                        </m:e>
                                      </m:func>
                                    </m:e>
                                  </m:func>
                                </m:e>
                              </m:groupChr>
                            </m:e>
                            <m:lim>
                              <m:r>
                                <a:rPr lang="en-US" sz="2000" b="0" i="1" smtClean="0">
                                  <a:latin typeface="Cambria Math" panose="02040503050406030204" pitchFamily="18" charset="0"/>
                                </a:rPr>
                                <m:t>2</m:t>
                              </m:r>
                            </m:lim>
                          </m:limLow>
                          <m:r>
                            <a:rPr lang="en-US" sz="2000" b="0" i="1" smtClean="0">
                              <a:latin typeface="Cambria Math" panose="02040503050406030204" pitchFamily="18" charset="0"/>
                            </a:rPr>
                            <m:t>]</m:t>
                          </m:r>
                        </m:e>
                      </m:nary>
                    </m:oMath>
                  </m:oMathPara>
                </a14:m>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dirty="0">
                    <a:latin typeface="Arial" panose="020B0604020202020204" pitchFamily="34" charset="0"/>
                    <a:cs typeface="Arial" panose="020B0604020202020204" pitchFamily="34" charset="0"/>
                  </a:rPr>
                  <a:t>Complicated encoder design, KL formula and reparameterization.</a:t>
                </a:r>
              </a:p>
              <a:p>
                <a:endParaRPr lang="en-US" sz="2000" dirty="0">
                  <a:latin typeface="Arial" panose="020B0604020202020204" pitchFamily="34" charset="0"/>
                  <a:cs typeface="Arial" panose="020B0604020202020204" pitchFamily="34" charset="0"/>
                </a:endParaRPr>
              </a:p>
            </p:txBody>
          </p:sp>
        </mc:Choice>
        <mc:Fallback>
          <p:sp>
            <p:nvSpPr>
              <p:cNvPr id="3" name="Text Placeholder 2">
                <a:extLst>
                  <a:ext uri="{FF2B5EF4-FFF2-40B4-BE49-F238E27FC236}">
                    <a16:creationId xmlns:a16="http://schemas.microsoft.com/office/drawing/2014/main" id="{C3F0DC0E-DAFE-4FDA-8C45-0E0D2212C1F8}"/>
                  </a:ext>
                </a:extLst>
              </p:cNvPr>
              <p:cNvSpPr>
                <a:spLocks noGrp="1" noRot="1" noChangeAspect="1" noMove="1" noResize="1" noEditPoints="1" noAdjustHandles="1" noChangeArrowheads="1" noChangeShapeType="1" noTextEdit="1"/>
              </p:cNvSpPr>
              <p:nvPr>
                <p:ph type="body" sz="quarter" idx="12"/>
              </p:nvPr>
            </p:nvSpPr>
            <p:spPr>
              <a:xfrm>
                <a:off x="302605" y="1112109"/>
                <a:ext cx="11886220" cy="4981786"/>
              </a:xfrm>
              <a:blipFill>
                <a:blip r:embed="rId2"/>
                <a:stretch>
                  <a:fillRect l="-56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10B1084-59A2-4FE8-AB34-9B6BF30CB79E}"/>
              </a:ext>
            </a:extLst>
          </p:cNvPr>
          <p:cNvSpPr>
            <a:spLocks noGrp="1"/>
          </p:cNvSpPr>
          <p:nvPr>
            <p:ph type="title"/>
          </p:nvPr>
        </p:nvSpPr>
        <p:spPr/>
        <p:txBody>
          <a:bodyPr/>
          <a:lstStyle/>
          <a:p>
            <a:r>
              <a:rPr lang="en-US" dirty="0"/>
              <a:t>VSC Training Objective</a:t>
            </a:r>
          </a:p>
        </p:txBody>
      </p:sp>
    </p:spTree>
    <p:extLst>
      <p:ext uri="{BB962C8B-B14F-4D97-AF65-F5344CB8AC3E}">
        <p14:creationId xmlns:p14="http://schemas.microsoft.com/office/powerpoint/2010/main" val="196198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4B129-C4D6-498A-B204-8592FF06F026}"/>
              </a:ext>
            </a:extLst>
          </p:cNvPr>
          <p:cNvSpPr>
            <a:spLocks noGrp="1"/>
          </p:cNvSpPr>
          <p:nvPr>
            <p:ph type="sldNum" sz="quarter" idx="13"/>
          </p:nvPr>
        </p:nvSpPr>
        <p:spPr/>
        <p:txBody>
          <a:bodyPr/>
          <a:lstStyle/>
          <a:p>
            <a:fld id="{12342C3A-DD85-7843-B416-BD52AB030D59}" type="slidenum">
              <a:rPr lang="en-US" smtClean="0"/>
              <a:pPr/>
              <a:t>22</a:t>
            </a:fld>
            <a:endParaRPr lang="en-US" dirty="0"/>
          </a:p>
        </p:txBody>
      </p:sp>
      <p:sp>
        <p:nvSpPr>
          <p:cNvPr id="4" name="Title 3">
            <a:extLst>
              <a:ext uri="{FF2B5EF4-FFF2-40B4-BE49-F238E27FC236}">
                <a16:creationId xmlns:a16="http://schemas.microsoft.com/office/drawing/2014/main" id="{4FF3843B-0157-4FBD-B97B-6DD20460A8E2}"/>
              </a:ext>
            </a:extLst>
          </p:cNvPr>
          <p:cNvSpPr>
            <a:spLocks noGrp="1"/>
          </p:cNvSpPr>
          <p:nvPr>
            <p:ph type="title"/>
          </p:nvPr>
        </p:nvSpPr>
        <p:spPr/>
        <p:txBody>
          <a:bodyPr/>
          <a:lstStyle/>
          <a:p>
            <a:r>
              <a:rPr lang="en-US" dirty="0"/>
              <a:t>Variational Sparse Coding</a:t>
            </a:r>
          </a:p>
        </p:txBody>
      </p:sp>
      <p:pic>
        <p:nvPicPr>
          <p:cNvPr id="6" name="Picture 5">
            <a:extLst>
              <a:ext uri="{FF2B5EF4-FFF2-40B4-BE49-F238E27FC236}">
                <a16:creationId xmlns:a16="http://schemas.microsoft.com/office/drawing/2014/main" id="{26A1611D-B2CD-44E4-A01A-94EC59C1529B}"/>
              </a:ext>
            </a:extLst>
          </p:cNvPr>
          <p:cNvPicPr>
            <a:picLocks noChangeAspect="1"/>
          </p:cNvPicPr>
          <p:nvPr/>
        </p:nvPicPr>
        <p:blipFill>
          <a:blip r:embed="rId2"/>
          <a:stretch>
            <a:fillRect/>
          </a:stretch>
        </p:blipFill>
        <p:spPr>
          <a:xfrm>
            <a:off x="1140014" y="1383792"/>
            <a:ext cx="3476611" cy="4001965"/>
          </a:xfrm>
          <a:prstGeom prst="rect">
            <a:avLst/>
          </a:prstGeom>
        </p:spPr>
      </p:pic>
      <p:pic>
        <p:nvPicPr>
          <p:cNvPr id="5" name="Picture 4">
            <a:extLst>
              <a:ext uri="{FF2B5EF4-FFF2-40B4-BE49-F238E27FC236}">
                <a16:creationId xmlns:a16="http://schemas.microsoft.com/office/drawing/2014/main" id="{D8C33A39-B4B4-4C68-B9F4-D9FF953581F0}"/>
              </a:ext>
            </a:extLst>
          </p:cNvPr>
          <p:cNvPicPr>
            <a:picLocks noChangeAspect="1"/>
          </p:cNvPicPr>
          <p:nvPr/>
        </p:nvPicPr>
        <p:blipFill>
          <a:blip r:embed="rId3"/>
          <a:stretch>
            <a:fillRect/>
          </a:stretch>
        </p:blipFill>
        <p:spPr>
          <a:xfrm>
            <a:off x="6581660" y="1383792"/>
            <a:ext cx="3997835" cy="4001965"/>
          </a:xfrm>
          <a:prstGeom prst="rect">
            <a:avLst/>
          </a:prstGeom>
        </p:spPr>
      </p:pic>
      <p:sp>
        <p:nvSpPr>
          <p:cNvPr id="7" name="TextBox 6">
            <a:extLst>
              <a:ext uri="{FF2B5EF4-FFF2-40B4-BE49-F238E27FC236}">
                <a16:creationId xmlns:a16="http://schemas.microsoft.com/office/drawing/2014/main" id="{DB98819A-F671-40E0-92C5-F8A9898054FA}"/>
              </a:ext>
            </a:extLst>
          </p:cNvPr>
          <p:cNvSpPr txBox="1"/>
          <p:nvPr/>
        </p:nvSpPr>
        <p:spPr>
          <a:xfrm>
            <a:off x="1969008" y="5630666"/>
            <a:ext cx="1657249" cy="369332"/>
          </a:xfrm>
          <a:prstGeom prst="rect">
            <a:avLst/>
          </a:prstGeom>
          <a:noFill/>
        </p:spPr>
        <p:txBody>
          <a:bodyPr wrap="none" rtlCol="0">
            <a:spAutoFit/>
          </a:bodyPr>
          <a:lstStyle/>
          <a:p>
            <a:r>
              <a:rPr lang="en-US" dirty="0"/>
              <a:t>Latent Traversal</a:t>
            </a:r>
          </a:p>
        </p:txBody>
      </p:sp>
      <p:sp>
        <p:nvSpPr>
          <p:cNvPr id="8" name="TextBox 7">
            <a:extLst>
              <a:ext uri="{FF2B5EF4-FFF2-40B4-BE49-F238E27FC236}">
                <a16:creationId xmlns:a16="http://schemas.microsoft.com/office/drawing/2014/main" id="{58176C75-BF2D-452C-95D5-1B0B5BB3C3CD}"/>
              </a:ext>
            </a:extLst>
          </p:cNvPr>
          <p:cNvSpPr txBox="1"/>
          <p:nvPr/>
        </p:nvSpPr>
        <p:spPr>
          <a:xfrm>
            <a:off x="7644384" y="5630666"/>
            <a:ext cx="2343334" cy="369332"/>
          </a:xfrm>
          <a:prstGeom prst="rect">
            <a:avLst/>
          </a:prstGeom>
          <a:noFill/>
        </p:spPr>
        <p:txBody>
          <a:bodyPr wrap="none" rtlCol="0">
            <a:spAutoFit/>
          </a:bodyPr>
          <a:lstStyle/>
          <a:p>
            <a:r>
              <a:rPr lang="en-US" dirty="0"/>
              <a:t>Image Reconstruction </a:t>
            </a:r>
          </a:p>
        </p:txBody>
      </p:sp>
    </p:spTree>
    <p:extLst>
      <p:ext uri="{BB962C8B-B14F-4D97-AF65-F5344CB8AC3E}">
        <p14:creationId xmlns:p14="http://schemas.microsoft.com/office/powerpoint/2010/main" val="2027264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AD013-599E-40C0-8C45-8164305EA9B2}"/>
              </a:ext>
            </a:extLst>
          </p:cNvPr>
          <p:cNvSpPr>
            <a:spLocks noGrp="1"/>
          </p:cNvSpPr>
          <p:nvPr>
            <p:ph type="sldNum" sz="quarter" idx="13"/>
          </p:nvPr>
        </p:nvSpPr>
        <p:spPr/>
        <p:txBody>
          <a:bodyPr/>
          <a:lstStyle/>
          <a:p>
            <a:fld id="{12342C3A-DD85-7843-B416-BD52AB030D59}" type="slidenum">
              <a:rPr lang="en-US" smtClean="0"/>
              <a:pPr/>
              <a:t>23</a:t>
            </a:fld>
            <a:endParaRPr lang="en-US" dirty="0"/>
          </a:p>
        </p:txBody>
      </p:sp>
      <p:sp>
        <p:nvSpPr>
          <p:cNvPr id="3" name="Text Placeholder 2">
            <a:extLst>
              <a:ext uri="{FF2B5EF4-FFF2-40B4-BE49-F238E27FC236}">
                <a16:creationId xmlns:a16="http://schemas.microsoft.com/office/drawing/2014/main" id="{2C7C0EE5-EC79-46F1-9222-032B5184F576}"/>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Learning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Dense to Sparse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rPr>
              <a:t>Our Proposed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Experimental Results</a:t>
            </a:r>
          </a:p>
        </p:txBody>
      </p:sp>
      <p:sp>
        <p:nvSpPr>
          <p:cNvPr id="4" name="Title 3">
            <a:extLst>
              <a:ext uri="{FF2B5EF4-FFF2-40B4-BE49-F238E27FC236}">
                <a16:creationId xmlns:a16="http://schemas.microsoft.com/office/drawing/2014/main" id="{0CBCD371-8105-4F94-B9C9-AB4B32475A5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931074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C0767A-0B5C-4E0F-900F-BA5D5C5817F6}"/>
              </a:ext>
            </a:extLst>
          </p:cNvPr>
          <p:cNvSpPr>
            <a:spLocks noGrp="1"/>
          </p:cNvSpPr>
          <p:nvPr>
            <p:ph type="sldNum" sz="quarter" idx="13"/>
          </p:nvPr>
        </p:nvSpPr>
        <p:spPr/>
        <p:txBody>
          <a:bodyPr/>
          <a:lstStyle/>
          <a:p>
            <a:fld id="{12342C3A-DD85-7843-B416-BD52AB030D59}" type="slidenum">
              <a:rPr lang="en-US" smtClean="0"/>
              <a:pPr/>
              <a:t>24</a:t>
            </a:fld>
            <a:endParaRPr lang="en-US" dirty="0"/>
          </a:p>
        </p:txBody>
      </p:sp>
      <p:sp>
        <p:nvSpPr>
          <p:cNvPr id="3" name="Text Placeholder 2">
            <a:extLst>
              <a:ext uri="{FF2B5EF4-FFF2-40B4-BE49-F238E27FC236}">
                <a16:creationId xmlns:a16="http://schemas.microsoft.com/office/drawing/2014/main" id="{A84AD046-0C17-4745-AB82-B05E1D364522}"/>
              </a:ext>
            </a:extLst>
          </p:cNvPr>
          <p:cNvSpPr>
            <a:spLocks noGrp="1"/>
          </p:cNvSpPr>
          <p:nvPr>
            <p:ph type="body" sz="quarter" idx="12"/>
          </p:nvPr>
        </p:nvSpPr>
        <p:spPr/>
        <p:txBody>
          <a:bodyPr/>
          <a:lstStyle/>
          <a:p>
            <a:pPr marL="342900" indent="-342900">
              <a:buFont typeface="Arial" panose="020B0604020202020204" pitchFamily="34" charset="0"/>
              <a:buChar char="•"/>
            </a:pPr>
            <a:r>
              <a:rPr lang="en-US" sz="2000" dirty="0"/>
              <a:t>Dense models are sensitive to noise and do not have explainability.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Disentangled representations are not as robust as sparse representations.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Learned latent codes from encoder approximation are not accurate and effective.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Sparse representations can increase explainability and robustness.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16F10C40-611D-4A46-997E-0D9245192B31}"/>
              </a:ext>
            </a:extLst>
          </p:cNvPr>
          <p:cNvSpPr>
            <a:spLocks noGrp="1"/>
          </p:cNvSpPr>
          <p:nvPr>
            <p:ph type="title"/>
          </p:nvPr>
        </p:nvSpPr>
        <p:spPr/>
        <p:txBody>
          <a:bodyPr/>
          <a:lstStyle/>
          <a:p>
            <a:r>
              <a:rPr lang="en-US" dirty="0"/>
              <a:t>Limitations and Motivations</a:t>
            </a:r>
          </a:p>
        </p:txBody>
      </p:sp>
    </p:spTree>
    <p:extLst>
      <p:ext uri="{BB962C8B-B14F-4D97-AF65-F5344CB8AC3E}">
        <p14:creationId xmlns:p14="http://schemas.microsoft.com/office/powerpoint/2010/main" val="1487403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DFAD70-1ED6-4CD5-B4A2-F503153E5D10}"/>
              </a:ext>
            </a:extLst>
          </p:cNvPr>
          <p:cNvSpPr>
            <a:spLocks noGrp="1"/>
          </p:cNvSpPr>
          <p:nvPr>
            <p:ph type="sldNum" sz="quarter" idx="13"/>
          </p:nvPr>
        </p:nvSpPr>
        <p:spPr/>
        <p:txBody>
          <a:bodyPr/>
          <a:lstStyle/>
          <a:p>
            <a:fld id="{12342C3A-DD85-7843-B416-BD52AB030D59}" type="slidenum">
              <a:rPr lang="en-US" smtClean="0"/>
              <a:pPr/>
              <a:t>25</a:t>
            </a:fld>
            <a:endParaRPr lang="en-US" dirty="0"/>
          </a:p>
        </p:txBody>
      </p:sp>
      <p:sp>
        <p:nvSpPr>
          <p:cNvPr id="3" name="Text Placeholder 2">
            <a:extLst>
              <a:ext uri="{FF2B5EF4-FFF2-40B4-BE49-F238E27FC236}">
                <a16:creationId xmlns:a16="http://schemas.microsoft.com/office/drawing/2014/main" id="{FFCA1777-9BE0-4193-906C-6FB71376844C}"/>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We use gradually sparsified spike and slab distribution as prior to train the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Only use one top-down generator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Infer latent variable with zero initialization and gradient-based inference.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show empirically our model can learn efficient sparse latent representations.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demonstrate increased explainability and boosted robustness in our experiments.</a:t>
            </a:r>
          </a:p>
        </p:txBody>
      </p:sp>
      <p:sp>
        <p:nvSpPr>
          <p:cNvPr id="4" name="Title 3">
            <a:extLst>
              <a:ext uri="{FF2B5EF4-FFF2-40B4-BE49-F238E27FC236}">
                <a16:creationId xmlns:a16="http://schemas.microsoft.com/office/drawing/2014/main" id="{5233ABB6-8F38-4DCC-B977-483076FA6CCA}"/>
              </a:ext>
            </a:extLst>
          </p:cNvPr>
          <p:cNvSpPr>
            <a:spLocks noGrp="1"/>
          </p:cNvSpPr>
          <p:nvPr>
            <p:ph type="title"/>
          </p:nvPr>
        </p:nvSpPr>
        <p:spPr/>
        <p:txBody>
          <a:bodyPr/>
          <a:lstStyle/>
          <a:p>
            <a:r>
              <a:rPr lang="en-US" dirty="0"/>
              <a:t>Our Approach</a:t>
            </a:r>
          </a:p>
        </p:txBody>
      </p:sp>
    </p:spTree>
    <p:extLst>
      <p:ext uri="{BB962C8B-B14F-4D97-AF65-F5344CB8AC3E}">
        <p14:creationId xmlns:p14="http://schemas.microsoft.com/office/powerpoint/2010/main" val="1620611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A8791-9109-4B51-85EB-AEB5173AFF49}"/>
              </a:ext>
            </a:extLst>
          </p:cNvPr>
          <p:cNvSpPr>
            <a:spLocks noGrp="1"/>
          </p:cNvSpPr>
          <p:nvPr>
            <p:ph type="sldNum" sz="quarter" idx="13"/>
          </p:nvPr>
        </p:nvSpPr>
        <p:spPr/>
        <p:txBody>
          <a:bodyPr/>
          <a:lstStyle/>
          <a:p>
            <a:fld id="{12342C3A-DD85-7843-B416-BD52AB030D59}" type="slidenum">
              <a:rPr lang="en-US" smtClean="0"/>
              <a:pPr/>
              <a:t>26</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B197261-6A5B-4497-BBB7-818D90584667}"/>
                  </a:ext>
                </a:extLst>
              </p:cNvPr>
              <p:cNvSpPr>
                <a:spLocks noGrp="1"/>
              </p:cNvSpPr>
              <p:nvPr>
                <p:ph type="body" sz="quarter" idx="12"/>
              </p:nvPr>
            </p:nvSpPr>
            <p:spPr/>
            <p:txBody>
              <a:bodyPr/>
              <a:lstStyle/>
              <a:p>
                <a:r>
                  <a:rPr lang="en-US" sz="2000" dirty="0">
                    <a:latin typeface="Arial" panose="020B0604020202020204" pitchFamily="34" charset="0"/>
                    <a:cs typeface="Arial" panose="020B0604020202020204" pitchFamily="34" charset="0"/>
                  </a:rPr>
                  <a:t>The spike and slab distribution consists of spike variable and continuous slab variable.</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Adopt Gaussian distribution to approximate Dirac Delta function:</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r>
                            <a:rPr lang="el-GR" sz="2000" i="1" smtClean="0">
                              <a:latin typeface="Cambria Math" panose="02040503050406030204" pitchFamily="18" charset="0"/>
                            </a:rPr>
                            <m:t> </m:t>
                          </m:r>
                          <m:sSubSup>
                            <m:sSubSupPr>
                              <m:ctrlPr>
                                <a:rPr lang="en-US" sz="200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2</m:t>
                          </m:r>
                        </m:sub>
                      </m:sSub>
                      <m:r>
                        <a:rPr lang="en-US" sz="2000" i="1">
                          <a:latin typeface="Cambria Math" panose="02040503050406030204" pitchFamily="18" charset="0"/>
                        </a:rPr>
                        <m:t>𝑁</m:t>
                      </m:r>
                      <m:d>
                        <m:dPr>
                          <m:ctrlPr>
                            <a:rPr lang="en-US" sz="2000" i="1">
                              <a:latin typeface="Cambria Math" panose="02040503050406030204" pitchFamily="18" charset="0"/>
                            </a:rPr>
                          </m:ctrlPr>
                        </m:dPr>
                        <m:e>
                          <m:r>
                            <a:rPr lang="en-US" sz="2000" b="0" i="1" smtClean="0">
                              <a:latin typeface="Cambria Math" panose="02040503050406030204" pitchFamily="18" charset="0"/>
                            </a:rPr>
                            <m:t>0,</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e>
                      </m:d>
                    </m:oMath>
                  </m:oMathPara>
                </a14:m>
                <a:endParaRPr lang="en-US" sz="2000" dirty="0"/>
              </a:p>
              <a:p>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2</m:t>
                        </m:r>
                      </m:sub>
                    </m:sSub>
                  </m:oMath>
                </a14:m>
                <a:r>
                  <a:rPr lang="en-US" sz="2000" dirty="0"/>
                  <a:t> = 1 and we set </a:t>
                </a:r>
                <a14:m>
                  <m:oMath xmlns:m="http://schemas.openxmlformats.org/officeDocument/2006/math">
                    <m:sSubSup>
                      <m:sSubSupPr>
                        <m:ctrlPr>
                          <a:rPr lang="en-US" sz="200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a14:m>
                <a:r>
                  <a:rPr lang="en-US" sz="2000" dirty="0"/>
                  <a:t> to be 1 as the variance for a standard Gaussian distribution.</a:t>
                </a:r>
              </a:p>
              <a:p>
                <a:endParaRPr lang="en-US" sz="2000" dirty="0"/>
              </a:p>
              <a:p>
                <a:endParaRPr lang="en-US" sz="2000" dirty="0"/>
              </a:p>
            </p:txBody>
          </p:sp>
        </mc:Choice>
        <mc:Fallback>
          <p:sp>
            <p:nvSpPr>
              <p:cNvPr id="3" name="Text Placeholder 2">
                <a:extLst>
                  <a:ext uri="{FF2B5EF4-FFF2-40B4-BE49-F238E27FC236}">
                    <a16:creationId xmlns:a16="http://schemas.microsoft.com/office/drawing/2014/main" id="{6B197261-6A5B-4497-BBB7-818D9058466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B1C1CA9-9C75-4CCA-903C-7DC732A4F182}"/>
              </a:ext>
            </a:extLst>
          </p:cNvPr>
          <p:cNvSpPr>
            <a:spLocks noGrp="1"/>
          </p:cNvSpPr>
          <p:nvPr>
            <p:ph type="title"/>
          </p:nvPr>
        </p:nvSpPr>
        <p:spPr/>
        <p:txBody>
          <a:bodyPr/>
          <a:lstStyle/>
          <a:p>
            <a:r>
              <a:rPr lang="en-US" dirty="0"/>
              <a:t>Spike and Slab Distribution</a:t>
            </a:r>
          </a:p>
        </p:txBody>
      </p:sp>
    </p:spTree>
    <p:extLst>
      <p:ext uri="{BB962C8B-B14F-4D97-AF65-F5344CB8AC3E}">
        <p14:creationId xmlns:p14="http://schemas.microsoft.com/office/powerpoint/2010/main" val="227839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AA3879-CA68-4D08-BB42-6DE753E52991}"/>
              </a:ext>
            </a:extLst>
          </p:cNvPr>
          <p:cNvSpPr>
            <a:spLocks noGrp="1"/>
          </p:cNvSpPr>
          <p:nvPr>
            <p:ph type="sldNum" sz="quarter" idx="13"/>
          </p:nvPr>
        </p:nvSpPr>
        <p:spPr/>
        <p:txBody>
          <a:bodyPr/>
          <a:lstStyle/>
          <a:p>
            <a:fld id="{12342C3A-DD85-7843-B416-BD52AB030D59}" type="slidenum">
              <a:rPr lang="en-US" smtClean="0"/>
              <a:pPr/>
              <a:t>27</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F285E51-B906-497F-8D70-70A5F88976C5}"/>
                  </a:ext>
                </a:extLst>
              </p:cNvPr>
              <p:cNvSpPr>
                <a:spLocks noGrp="1"/>
              </p:cNvSpPr>
              <p:nvPr>
                <p:ph type="body" sz="quarter" idx="12"/>
              </p:nvPr>
            </p:nvSpPr>
            <p:spPr/>
            <p:txBody>
              <a:bodyPr/>
              <a:lstStyle/>
              <a:p>
                <a:r>
                  <a:rPr lang="en-US" sz="2000" b="0" dirty="0">
                    <a:latin typeface="Arial" panose="020B0604020202020204" pitchFamily="34" charset="0"/>
                    <a:cs typeface="Arial" panose="020B0604020202020204" pitchFamily="34" charset="0"/>
                  </a:rPr>
                  <a:t>For each observation, we assume there is a corresponding latent variable </a:t>
                </a:r>
                <a14:m>
                  <m:oMath xmlns:m="http://schemas.openxmlformats.org/officeDocument/2006/math">
                    <m:r>
                      <a:rPr lang="en-US" sz="2000" i="1">
                        <a:latin typeface="Cambria Math" panose="02040503050406030204" pitchFamily="18" charset="0"/>
                      </a:rPr>
                      <m:t>𝑧</m:t>
                    </m:r>
                  </m:oMath>
                </a14:m>
                <a:r>
                  <a:rPr lang="en-US" sz="2000" b="0" dirty="0">
                    <a:latin typeface="Arial" panose="020B0604020202020204" pitchFamily="34" charset="0"/>
                    <a:cs typeface="Arial" panose="020B0604020202020204" pitchFamily="34" charset="0"/>
                  </a:rPr>
                  <a:t>. The generator </a:t>
                </a:r>
                <a14:m>
                  <m:oMath xmlns:m="http://schemas.openxmlformats.org/officeDocument/2006/math">
                    <m:r>
                      <a:rPr lang="en-US" sz="2000" b="0" i="1" smtClean="0">
                        <a:latin typeface="Cambria Math" panose="02040503050406030204" pitchFamily="18" charset="0"/>
                      </a:rPr>
                      <m:t>𝐺</m:t>
                    </m:r>
                  </m:oMath>
                </a14:m>
                <a:r>
                  <a:rPr lang="en-US" sz="2000" b="0" dirty="0">
                    <a:latin typeface="Arial" panose="020B0604020202020204" pitchFamily="34" charset="0"/>
                    <a:cs typeface="Arial" panose="020B0604020202020204" pitchFamily="34" charset="0"/>
                  </a:rPr>
                  <a:t> that maps the latent to the observation can be represented as:</a:t>
                </a:r>
              </a:p>
              <a:p>
                <a:endParaRPr lang="en-US" sz="2000" b="0"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r>
                        <m:rPr>
                          <m:sty m:val="p"/>
                        </m:rPr>
                        <a:rPr lang="el-GR" sz="2000" b="0" i="1" smtClean="0">
                          <a:latin typeface="Cambria Math" panose="02040503050406030204" pitchFamily="18" charset="0"/>
                        </a:rPr>
                        <m:t>ϵ</m:t>
                      </m:r>
                      <m:r>
                        <a:rPr lang="en-US" sz="2000" b="0" i="1" smtClean="0">
                          <a:latin typeface="Cambria Math" panose="02040503050406030204" pitchFamily="18" charset="0"/>
                        </a:rPr>
                        <m:t>;</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𝑧</m:t>
                      </m:r>
                      <m:r>
                        <a:rPr lang="en-US" sz="2000" b="0" i="1" smtClean="0">
                          <a:solidFill>
                            <a:srgbClr val="FF0000"/>
                          </a:solidFill>
                          <a:latin typeface="Cambria Math" panose="02040503050406030204" pitchFamily="18" charset="0"/>
                        </a:rPr>
                        <m:t> ~ </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𝑝</m:t>
                          </m:r>
                        </m:e>
                        <m:sub>
                          <m:r>
                            <a:rPr lang="en-US" sz="2000" b="0" i="1" smtClean="0">
                              <a:solidFill>
                                <a:srgbClr val="FF0000"/>
                              </a:solidFill>
                              <a:latin typeface="Cambria Math" panose="02040503050406030204" pitchFamily="18" charset="0"/>
                            </a:rPr>
                            <m:t>𝑠𝑠</m:t>
                          </m:r>
                        </m:sub>
                      </m:sSub>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𝑧</m:t>
                          </m:r>
                        </m:e>
                      </m:d>
                      <m:r>
                        <a:rPr lang="en-US" sz="2000" b="0" i="1" smtClean="0">
                          <a:latin typeface="Cambria Math" panose="02040503050406030204" pitchFamily="18" charset="0"/>
                        </a:rPr>
                        <m:t>, </m:t>
                      </m:r>
                      <m:r>
                        <m:rPr>
                          <m:sty m:val="p"/>
                        </m:rPr>
                        <a:rPr lang="el-GR" sz="2000" i="1">
                          <a:latin typeface="Cambria Math" panose="02040503050406030204" pitchFamily="18" charset="0"/>
                        </a:rPr>
                        <m:t>ϵ</m:t>
                      </m:r>
                      <m:r>
                        <a:rPr lang="en-US" sz="2000" b="0" i="1" smtClean="0">
                          <a:latin typeface="Cambria Math" panose="02040503050406030204" pitchFamily="18" charset="0"/>
                        </a:rPr>
                        <m:t> ~ </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0, </m:t>
                          </m:r>
                          <m:sSup>
                            <m:sSupPr>
                              <m:ctrlPr>
                                <a:rPr lang="el-GR" sz="2000" b="0" i="1" smtClean="0">
                                  <a:latin typeface="Cambria Math" panose="02040503050406030204" pitchFamily="18" charset="0"/>
                                </a:rPr>
                              </m:ctrlPr>
                            </m:sSupPr>
                            <m:e>
                              <m:r>
                                <m:rPr>
                                  <m:sty m:val="p"/>
                                </m:rPr>
                                <a:rPr lang="el-GR" sz="2000" i="1">
                                  <a:latin typeface="Cambria Math" panose="02040503050406030204" pitchFamily="18" charset="0"/>
                                </a:rPr>
                                <m:t>σ</m:t>
                              </m:r>
                            </m:e>
                            <m:sup>
                              <m:r>
                                <a:rPr lang="en-US" sz="2000" b="0" i="1" smtClean="0">
                                  <a:latin typeface="Cambria Math" panose="02040503050406030204" pitchFamily="18" charset="0"/>
                                </a:rPr>
                                <m:t>2</m:t>
                              </m:r>
                            </m:sup>
                          </m:sSup>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𝐷</m:t>
                              </m:r>
                            </m:sub>
                          </m:sSub>
                        </m:e>
                      </m:d>
                    </m:oMath>
                  </m:oMathPara>
                </a14:m>
                <a:endParaRPr lang="en-US" sz="2000" b="0" dirty="0">
                  <a:latin typeface="Arial" panose="020B0604020202020204" pitchFamily="34" charset="0"/>
                </a:endParaRPr>
              </a:p>
              <a:p>
                <a:endParaRPr lang="en-US" sz="2000" b="0" dirty="0">
                  <a:latin typeface="Arial" panose="020B0604020202020204" pitchFamily="34" charset="0"/>
                </a:endParaRPr>
              </a:p>
              <a:p>
                <a14:m>
                  <m:oMath xmlns:m="http://schemas.openxmlformats.org/officeDocument/2006/math">
                    <m:r>
                      <m:rPr>
                        <m:sty m:val="p"/>
                      </m:rPr>
                      <a:rPr lang="el-GR" sz="2000" i="1">
                        <a:latin typeface="Cambria Math" panose="02040503050406030204" pitchFamily="18" charset="0"/>
                      </a:rPr>
                      <m:t>σ</m:t>
                    </m:r>
                  </m:oMath>
                </a14:m>
                <a:r>
                  <a:rPr lang="en-US" sz="2000" dirty="0">
                    <a:latin typeface="Arial" panose="020B0604020202020204" pitchFamily="34" charset="0"/>
                  </a:rPr>
                  <a:t> is the pre-specified standard deviation of the noise vector </a:t>
                </a:r>
                <a14:m>
                  <m:oMath xmlns:m="http://schemas.openxmlformats.org/officeDocument/2006/math">
                    <m:r>
                      <m:rPr>
                        <m:sty m:val="p"/>
                      </m:rPr>
                      <a:rPr lang="el-GR" sz="2000" b="0" i="1" smtClean="0">
                        <a:latin typeface="Cambria Math" panose="02040503050406030204" pitchFamily="18" charset="0"/>
                      </a:rPr>
                      <m:t>ϵ</m:t>
                    </m:r>
                  </m:oMath>
                </a14:m>
                <a:r>
                  <a:rPr lang="en-US" sz="2000" b="0" dirty="0">
                    <a:latin typeface="Arial" panose="020B0604020202020204" pitchFamily="34" charset="0"/>
                  </a:rPr>
                  <a:t> and the generator </a:t>
                </a:r>
                <a14:m>
                  <m:oMath xmlns:m="http://schemas.openxmlformats.org/officeDocument/2006/math">
                    <m:r>
                      <a:rPr lang="en-US" sz="2000" i="1">
                        <a:latin typeface="Cambria Math" panose="02040503050406030204" pitchFamily="18" charset="0"/>
                      </a:rPr>
                      <m:t>𝐺</m:t>
                    </m:r>
                  </m:oMath>
                </a14:m>
                <a:r>
                  <a:rPr lang="en-US" sz="2000" b="0" dirty="0">
                    <a:latin typeface="Arial" panose="020B0604020202020204" pitchFamily="34" charset="0"/>
                  </a:rPr>
                  <a:t> is parameterized by a top-down neural network with weights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a14:m>
                <a:r>
                  <a:rPr lang="en-US" sz="2000" b="0" dirty="0">
                    <a:latin typeface="Arial" panose="020B0604020202020204" pitchFamily="34" charset="0"/>
                  </a:rPr>
                  <a:t>.</a:t>
                </a:r>
              </a:p>
              <a:p>
                <a:endParaRPr lang="en-US" sz="2000" dirty="0">
                  <a:latin typeface="Arial" panose="020B0604020202020204" pitchFamily="34" charset="0"/>
                </a:endParaRPr>
              </a:p>
              <a:p>
                <a:r>
                  <a:rPr lang="en-US" sz="2000" b="0" dirty="0">
                    <a:latin typeface="Arial" panose="020B0604020202020204" pitchFamily="34" charset="0"/>
                  </a:rPr>
                  <a:t>This equation implies that the conditional distribution is also a G</a:t>
                </a:r>
                <a:r>
                  <a:rPr lang="en-US" sz="2000" dirty="0">
                    <a:latin typeface="Arial" panose="020B0604020202020204" pitchFamily="34" charset="0"/>
                  </a:rPr>
                  <a:t>aussian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𝑧</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𝐺</m:t>
                        </m:r>
                      </m:e>
                      <m:sub>
                        <m:r>
                          <m:rPr>
                            <m:sty m:val="p"/>
                          </m:rPr>
                          <a:rPr lang="el-GR" sz="2000" b="0" i="1" smtClean="0">
                            <a:latin typeface="Cambria Math" panose="02040503050406030204" pitchFamily="18" charset="0"/>
                            <a:ea typeface="Cambria Math" panose="02040503050406030204" pitchFamily="18" charset="0"/>
                          </a:rPr>
                          <m:t>θ</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𝑧</m:t>
                        </m:r>
                      </m:e>
                    </m:d>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m:rPr>
                            <m:sty m:val="p"/>
                          </m:rPr>
                          <a:rPr lang="el-GR" sz="2000" b="0" i="1" smtClean="0">
                            <a:latin typeface="Cambria Math" panose="02040503050406030204" pitchFamily="18" charset="0"/>
                            <a:ea typeface="Cambria Math" panose="02040503050406030204" pitchFamily="18" charset="0"/>
                          </a:rPr>
                          <m:t>σ</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oMath>
                </a14:m>
                <a:r>
                  <a:rPr lang="en-US" sz="2000" b="0" dirty="0">
                    <a:latin typeface="Arial" panose="020B0604020202020204" pitchFamily="34" charset="0"/>
                  </a:rPr>
                  <a:t>. </a:t>
                </a:r>
              </a:p>
              <a:p>
                <a:endParaRPr lang="en-US" sz="2000" b="0" dirty="0">
                  <a:latin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p>
            </p:txBody>
          </p:sp>
        </mc:Choice>
        <mc:Fallback>
          <p:sp>
            <p:nvSpPr>
              <p:cNvPr id="3" name="Text Placeholder 2">
                <a:extLst>
                  <a:ext uri="{FF2B5EF4-FFF2-40B4-BE49-F238E27FC236}">
                    <a16:creationId xmlns:a16="http://schemas.microsoft.com/office/drawing/2014/main" id="{0F285E51-B906-497F-8D70-70A5F88976C5}"/>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B40C75C-7AE4-4E32-B2F8-CD5E2FC526EE}"/>
              </a:ext>
            </a:extLst>
          </p:cNvPr>
          <p:cNvSpPr>
            <a:spLocks noGrp="1"/>
          </p:cNvSpPr>
          <p:nvPr>
            <p:ph type="title"/>
          </p:nvPr>
        </p:nvSpPr>
        <p:spPr/>
        <p:txBody>
          <a:bodyPr/>
          <a:lstStyle/>
          <a:p>
            <a:r>
              <a:rPr lang="en-US" dirty="0"/>
              <a:t>Generator Model</a:t>
            </a:r>
          </a:p>
        </p:txBody>
      </p:sp>
    </p:spTree>
    <p:extLst>
      <p:ext uri="{BB962C8B-B14F-4D97-AF65-F5344CB8AC3E}">
        <p14:creationId xmlns:p14="http://schemas.microsoft.com/office/powerpoint/2010/main" val="110051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88140A-BD94-4E6A-9965-25469CF2F308}"/>
              </a:ext>
            </a:extLst>
          </p:cNvPr>
          <p:cNvSpPr>
            <a:spLocks noGrp="1"/>
          </p:cNvSpPr>
          <p:nvPr>
            <p:ph type="sldNum" sz="quarter" idx="13"/>
          </p:nvPr>
        </p:nvSpPr>
        <p:spPr/>
        <p:txBody>
          <a:bodyPr/>
          <a:lstStyle/>
          <a:p>
            <a:fld id="{12342C3A-DD85-7843-B416-BD52AB030D59}" type="slidenum">
              <a:rPr lang="en-US" smtClean="0"/>
              <a:pPr/>
              <a:t>28</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8DA17F6-DDB1-45A6-9C3F-17AEE0ACA8D9}"/>
                  </a:ext>
                </a:extLst>
              </p:cNvPr>
              <p:cNvSpPr>
                <a:spLocks/>
              </p:cNvSpPr>
              <p:nvPr>
                <p:ph type="body" sz="quarter" idx="12"/>
              </p:nvPr>
            </p:nvSpPr>
            <p:spPr/>
            <p:txBody>
              <a:bodyPr/>
              <a:lstStyle/>
              <a:p>
                <a:r>
                  <a:rPr lang="en-US" sz="2000" dirty="0"/>
                  <a:t>Given the distribution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oMath>
                </a14:m>
                <a:r>
                  <a:rPr lang="en-US" sz="2000" dirty="0"/>
                  <a:t>and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smtClean="0">
                            <a:latin typeface="Cambria Math" panose="02040503050406030204" pitchFamily="18" charset="0"/>
                          </a:rPr>
                          <m:t>θ</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i="1">
                            <a:latin typeface="Cambria Math" panose="02040503050406030204" pitchFamily="18" charset="0"/>
                          </a:rPr>
                          <m:t>𝑧</m:t>
                        </m:r>
                      </m:e>
                    </m:d>
                  </m:oMath>
                </a14:m>
                <a:r>
                  <a:rPr lang="en-US" sz="2000" dirty="0"/>
                  <a:t>, we can formulate our complete-data model:</a:t>
                </a:r>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e>
                      </m:func>
                      <m:r>
                        <a:rPr lang="en-US" sz="200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𝑧</m:t>
                                  </m:r>
                                </m:e>
                              </m:d>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m:rPr>
                                  <m:sty m:val="p"/>
                                </m:rPr>
                                <a:rPr lang="el-GR" sz="2000" b="0" i="1" smtClean="0">
                                  <a:latin typeface="Cambria Math" panose="02040503050406030204" pitchFamily="18" charset="0"/>
                                </a:rPr>
                                <m:t>σ</m:t>
                              </m:r>
                            </m:e>
                            <m:sup>
                              <m:r>
                                <a:rPr lang="en-US" sz="2000" b="0" i="1" smtClean="0">
                                  <a:latin typeface="Cambria Math" panose="02040503050406030204" pitchFamily="18" charset="0"/>
                                </a:rPr>
                                <m:t>2</m:t>
                              </m:r>
                            </m:sup>
                          </m:sSup>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m:rPr>
                                      <m:sty m:val="p"/>
                                    </m:rPr>
                                    <a:rPr lang="el-GR" sz="2000" b="0" i="1" smtClean="0">
                                      <a:latin typeface="Cambria Math" panose="02040503050406030204" pitchFamily="18" charset="0"/>
                                    </a:rPr>
                                    <m:t>π</m:t>
                                  </m:r>
                                </m:e>
                              </m:rad>
                              <m:r>
                                <m:rPr>
                                  <m:sty m:val="p"/>
                                </m:rPr>
                                <a:rPr lang="el-GR" sz="2000" b="0" i="1" smtClean="0">
                                  <a:latin typeface="Cambria Math" panose="02040503050406030204" pitchFamily="18" charset="0"/>
                                </a:rPr>
                                <m:t>σ</m:t>
                              </m:r>
                            </m:den>
                          </m:f>
                        </m:e>
                      </m:func>
                    </m:oMath>
                  </m:oMathPara>
                </a14:m>
                <a:endParaRPr lang="en-US" sz="2000" dirty="0"/>
              </a:p>
              <a:p>
                <a:r>
                  <a:rPr lang="en-US" sz="2000" dirty="0"/>
                  <a:t>Such model can be trained using maximum likelihood estimation. </a:t>
                </a:r>
              </a:p>
              <a:p>
                <a:r>
                  <a:rPr lang="en-US" sz="2000" dirty="0"/>
                  <a:t>The observed data log-likelihood can be written as: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θ</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nary>
                                        <m:naryPr>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𝑧</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e>
                                          </m:d>
                                          <m:r>
                                            <a:rPr lang="en-US" sz="2000" b="0" i="1" smtClean="0">
                                              <a:latin typeface="Cambria Math" panose="02040503050406030204" pitchFamily="18" charset="0"/>
                                            </a:rPr>
                                            <m:t>𝑑𝑧</m:t>
                                          </m:r>
                                        </m:e>
                                      </m:nary>
                                    </m:e>
                                  </m:func>
                                </m:e>
                              </m:nary>
                            </m:e>
                          </m:func>
                        </m:e>
                      </m:nary>
                    </m:oMath>
                  </m:oMathPara>
                </a14:m>
                <a:endParaRPr lang="en-US" sz="2000" dirty="0"/>
              </a:p>
              <a:p>
                <a:r>
                  <a:rPr lang="en-US" sz="2000" dirty="0"/>
                  <a:t>Then the gradient of log-likelihood can be derived:</a:t>
                </a:r>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num>
                        <m:den>
                          <m:r>
                            <a:rPr lang="en-US" sz="2000" i="1" smtClean="0">
                              <a:latin typeface="Cambria Math" panose="02040503050406030204" pitchFamily="18" charset="0"/>
                            </a:rPr>
                            <m:t>𝜕</m:t>
                          </m:r>
                          <m:r>
                            <m:rPr>
                              <m:sty m:val="p"/>
                            </m:rPr>
                            <a:rPr lang="el-GR" sz="2000" i="1">
                              <a:latin typeface="Cambria Math" panose="02040503050406030204" pitchFamily="18" charset="0"/>
                            </a:rPr>
                            <m:t>θ</m:t>
                          </m:r>
                        </m:den>
                      </m:f>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i="1">
                              <a:latin typeface="Cambria Math" panose="02040503050406030204" pitchFamily="18" charset="0"/>
                            </a:rPr>
                            <m:t>θ</m:t>
                          </m:r>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m:t>
                              </m:r>
                            </m:e>
                            <m:sub>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𝑝</m:t>
                                  </m:r>
                                </m:e>
                                <m:sub>
                                  <m:r>
                                    <m:rPr>
                                      <m:sty m:val="p"/>
                                    </m:rPr>
                                    <a:rPr lang="el-GR" sz="2000" i="1">
                                      <a:solidFill>
                                        <a:srgbClr val="FF0000"/>
                                      </a:solidFill>
                                      <a:latin typeface="Cambria Math" panose="02040503050406030204" pitchFamily="18" charset="0"/>
                                    </a:rPr>
                                    <m:t>θ</m:t>
                                  </m:r>
                                </m:sub>
                              </m:sSub>
                              <m:r>
                                <a:rPr lang="en-US" sz="2000" b="0" i="1" smtClean="0">
                                  <a:solidFill>
                                    <a:srgbClr val="FF0000"/>
                                  </a:solidFill>
                                  <a:latin typeface="Cambria Math" panose="02040503050406030204" pitchFamily="18"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𝑧</m:t>
                                  </m:r>
                                </m:e>
                                <m:sub>
                                  <m:r>
                                    <a:rPr lang="en-US" sz="2000" b="0" i="1" smtClean="0">
                                      <a:solidFill>
                                        <a:srgbClr val="FF0000"/>
                                      </a:solidFill>
                                      <a:latin typeface="Cambria Math" panose="02040503050406030204" pitchFamily="18" charset="0"/>
                                    </a:rPr>
                                    <m:t>𝑖</m:t>
                                  </m:r>
                                </m:sub>
                              </m:sSub>
                              <m:r>
                                <a:rPr lang="en-US" sz="2000" b="0" i="1" smtClean="0">
                                  <a:solidFill>
                                    <a:srgbClr val="FF0000"/>
                                  </a:solidFill>
                                  <a:latin typeface="Cambria Math" panose="02040503050406030204" pitchFamily="18"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𝑥</m:t>
                                  </m:r>
                                </m:e>
                                <m:sub>
                                  <m:r>
                                    <a:rPr lang="en-US" sz="2000" b="0" i="1" smtClean="0">
                                      <a:solidFill>
                                        <a:srgbClr val="FF0000"/>
                                      </a:solidFill>
                                      <a:latin typeface="Cambria Math" panose="02040503050406030204" pitchFamily="18" charset="0"/>
                                    </a:rPr>
                                    <m:t>𝑖</m:t>
                                  </m:r>
                                </m:sub>
                              </m:sSub>
                              <m:r>
                                <a:rPr lang="en-US" sz="2000" b="0" i="1" smtClean="0">
                                  <a:solidFill>
                                    <a:srgbClr val="FF0000"/>
                                  </a:solidFill>
                                  <a:latin typeface="Cambria Math" panose="02040503050406030204" pitchFamily="18" charset="0"/>
                                </a:rPr>
                                <m:t>)</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func>
                          <m:r>
                            <a:rPr lang="en-US" sz="2000" b="0" i="1" smtClean="0">
                              <a:latin typeface="Cambria Math" panose="02040503050406030204" pitchFamily="18" charset="0"/>
                            </a:rPr>
                            <m:t>]</m:t>
                          </m:r>
                        </m:e>
                      </m:nary>
                    </m:oMath>
                  </m:oMathPara>
                </a14:m>
                <a:endParaRPr lang="en-US" sz="2000" dirty="0"/>
              </a:p>
              <a:p>
                <a:pPr marL="342900" indent="-342900">
                  <a:buFont typeface="Arial" panose="020B0604020202020204" pitchFamily="34" charset="0"/>
                  <a:buChar char="•"/>
                </a:pPr>
                <a:r>
                  <a:rPr lang="en-US" sz="2000" dirty="0"/>
                  <a:t>Two Step Training scheme: Inference Step and Learning Step.</a:t>
                </a:r>
              </a:p>
              <a:p>
                <a:endParaRPr lang="en-US" sz="2000" dirty="0"/>
              </a:p>
            </p:txBody>
          </p:sp>
        </mc:Choice>
        <mc:Fallback>
          <p:sp>
            <p:nvSpPr>
              <p:cNvPr id="3" name="Text Placeholder 2">
                <a:extLst>
                  <a:ext uri="{FF2B5EF4-FFF2-40B4-BE49-F238E27FC236}">
                    <a16:creationId xmlns:a16="http://schemas.microsoft.com/office/drawing/2014/main" id="{28DA17F6-DDB1-45A6-9C3F-17AEE0ACA8D9}"/>
                  </a:ext>
                </a:extLst>
              </p:cNvPr>
              <p:cNvSpPr>
                <a:spLocks noRot="1" noChangeAspect="1" noMove="1" noResize="1" noEditPoints="1" noAdjustHandles="1" noChangeArrowheads="1" noChangeShapeType="1" noTextEdit="1"/>
              </p:cNvSpPr>
              <p:nvPr>
                <p:ph type="body" sz="quarter" idx="12"/>
              </p:nvPr>
            </p:nvSpPr>
            <p:spPr>
              <a:blipFill>
                <a:blip r:embed="rId2"/>
                <a:stretch>
                  <a:fillRect l="-579" t="-489" b="-281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A8FFFAC-ED13-42B7-9CD6-9DEF2C12E8B1}"/>
              </a:ext>
            </a:extLst>
          </p:cNvPr>
          <p:cNvSpPr>
            <a:spLocks noGrp="1"/>
          </p:cNvSpPr>
          <p:nvPr>
            <p:ph type="title"/>
          </p:nvPr>
        </p:nvSpPr>
        <p:spPr/>
        <p:txBody>
          <a:bodyPr/>
          <a:lstStyle/>
          <a:p>
            <a:r>
              <a:rPr lang="en-US" dirty="0"/>
              <a:t>Model Training</a:t>
            </a:r>
          </a:p>
        </p:txBody>
      </p:sp>
    </p:spTree>
    <p:extLst>
      <p:ext uri="{BB962C8B-B14F-4D97-AF65-F5344CB8AC3E}">
        <p14:creationId xmlns:p14="http://schemas.microsoft.com/office/powerpoint/2010/main" val="206536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B7903B-9AB4-40E1-98E6-C1DF1AE8BC92}"/>
              </a:ext>
            </a:extLst>
          </p:cNvPr>
          <p:cNvSpPr>
            <a:spLocks noGrp="1"/>
          </p:cNvSpPr>
          <p:nvPr>
            <p:ph type="sldNum" sz="quarter" idx="13"/>
          </p:nvPr>
        </p:nvSpPr>
        <p:spPr/>
        <p:txBody>
          <a:bodyPr/>
          <a:lstStyle/>
          <a:p>
            <a:fld id="{12342C3A-DD85-7843-B416-BD52AB030D59}" type="slidenum">
              <a:rPr lang="en-US" smtClean="0"/>
              <a:pPr/>
              <a:t>29</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915894B-BE78-4F6D-AE67-F24E41E6EEE5}"/>
                  </a:ext>
                </a:extLst>
              </p:cNvPr>
              <p:cNvSpPr>
                <a:spLocks noGrp="1"/>
              </p:cNvSpPr>
              <p:nvPr>
                <p:ph type="body" sz="quarter" idx="12"/>
              </p:nvPr>
            </p:nvSpPr>
            <p:spPr>
              <a:xfrm>
                <a:off x="302604" y="1112109"/>
                <a:ext cx="11797955" cy="4981786"/>
              </a:xfrm>
            </p:spPr>
            <p:txBody>
              <a:bodyPr/>
              <a:lstStyle/>
              <a:p>
                <a:pPr marL="342900" indent="-342900">
                  <a:buFont typeface="Arial" panose="020B0604020202020204" pitchFamily="34" charset="0"/>
                  <a:buChar char="•"/>
                </a:pPr>
                <a:r>
                  <a:rPr lang="en-US" sz="2000" dirty="0"/>
                  <a:t>The posterior distribution of </a:t>
                </a:r>
                <a14:m>
                  <m:oMath xmlns:m="http://schemas.openxmlformats.org/officeDocument/2006/math">
                    <m:r>
                      <a:rPr lang="en-US" sz="2000" b="0" i="1" smtClean="0">
                        <a:latin typeface="Cambria Math" panose="02040503050406030204" pitchFamily="18" charset="0"/>
                      </a:rPr>
                      <m:t>𝑧</m:t>
                    </m:r>
                  </m:oMath>
                </a14:m>
                <a:r>
                  <a:rPr lang="en-US" sz="2000" dirty="0"/>
                  <a:t> is intractable.</a:t>
                </a:r>
              </a:p>
              <a:p>
                <a:pPr marL="342900" indent="-342900">
                  <a:buFont typeface="Arial" panose="020B0604020202020204" pitchFamily="34" charset="0"/>
                  <a:buChar char="•"/>
                </a:pPr>
                <a:r>
                  <a:rPr lang="en-US" sz="2000" dirty="0"/>
                  <a:t>Use Langevin Dynamics to infer </a:t>
                </a:r>
                <a14:m>
                  <m:oMath xmlns:m="http://schemas.openxmlformats.org/officeDocument/2006/math">
                    <m:r>
                      <a:rPr lang="en-US" sz="2000" b="0" i="1" smtClean="0">
                        <a:latin typeface="Cambria Math" panose="02040503050406030204" pitchFamily="18" charset="0"/>
                      </a:rPr>
                      <m:t>𝑧</m:t>
                    </m:r>
                    <m:r>
                      <a:rPr lang="en-US" sz="2000" b="0" i="0" smtClean="0">
                        <a:latin typeface="Cambria Math" panose="02040503050406030204" pitchFamily="18" charset="0"/>
                      </a:rPr>
                      <m:t>:</m:t>
                    </m:r>
                  </m:oMath>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i="1">
                              <a:latin typeface="Cambria Math" panose="02040503050406030204" pitchFamily="18" charset="0"/>
                            </a:rPr>
                            <m:t>𝑟</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𝑧</m:t>
                          </m:r>
                        </m:den>
                      </m:f>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m:rPr>
                                      <m:sty m:val="p"/>
                                    </m:rPr>
                                    <a:rPr lang="el-GR" sz="2000" b="0" i="1" smtClean="0">
                                      <a:latin typeface="Cambria Math" panose="02040503050406030204" pitchFamily="18" charset="0"/>
                                    </a:rPr>
                                    <m:t>σ</m:t>
                                  </m:r>
                                </m:e>
                                <m:sup>
                                  <m:r>
                                    <a:rPr lang="en-US" sz="2000" b="0" i="1" smtClean="0">
                                      <a:latin typeface="Cambria Math" panose="02040503050406030204" pitchFamily="18" charset="0"/>
                                    </a:rPr>
                                    <m:t>2</m:t>
                                  </m:r>
                                </m:sup>
                              </m:sSup>
                            </m:den>
                          </m:f>
                          <m:r>
                            <a:rPr lang="en-US" sz="2000" b="0" i="1" smtClean="0">
                              <a:latin typeface="Cambria Math" panose="02040503050406030204" pitchFamily="18" charset="0"/>
                            </a:rPr>
                            <m:t>−</m:t>
                          </m:r>
                          <m:func>
                            <m:funcPr>
                              <m:ctrlPr>
                                <a:rPr lang="en-US" sz="2000" b="0" i="1" smtClean="0">
                                  <a:solidFill>
                                    <a:srgbClr val="FF0000"/>
                                  </a:solidFill>
                                  <a:latin typeface="Cambria Math" panose="02040503050406030204" pitchFamily="18" charset="0"/>
                                </a:rPr>
                              </m:ctrlPr>
                            </m:funcPr>
                            <m:fName>
                              <m:r>
                                <m:rPr>
                                  <m:sty m:val="p"/>
                                </m:rPr>
                                <a:rPr lang="en-US" sz="2000" b="0" i="0" smtClean="0">
                                  <a:solidFill>
                                    <a:srgbClr val="FF0000"/>
                                  </a:solidFill>
                                  <a:latin typeface="Cambria Math" panose="02040503050406030204" pitchFamily="18" charset="0"/>
                                </a:rPr>
                                <m:t>log</m:t>
                              </m:r>
                            </m:fName>
                            <m:e>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𝑝</m:t>
                                  </m:r>
                                </m:e>
                                <m:sub>
                                  <m:r>
                                    <a:rPr lang="en-US" sz="2000" b="0" i="1" smtClean="0">
                                      <a:solidFill>
                                        <a:srgbClr val="FF0000"/>
                                      </a:solidFill>
                                      <a:latin typeface="Cambria Math" panose="02040503050406030204" pitchFamily="18" charset="0"/>
                                    </a:rPr>
                                    <m:t>𝑠𝑠</m:t>
                                  </m:r>
                                </m:sub>
                              </m:sSub>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𝑧</m:t>
                                  </m:r>
                                </m:e>
                              </m:d>
                            </m:e>
                          </m:func>
                        </m:e>
                      </m:d>
                      <m:r>
                        <a:rPr lang="en-US" sz="2000" b="0" i="1" smtClean="0">
                          <a:latin typeface="Cambria Math" panose="02040503050406030204" pitchFamily="18" charset="0"/>
                        </a:rPr>
                        <m:t>+</m:t>
                      </m:r>
                      <m:r>
                        <a:rPr lang="en-US" sz="2000" b="0" i="1" smtClean="0">
                          <a:latin typeface="Cambria Math" panose="02040503050406030204" pitchFamily="18" charset="0"/>
                        </a:rPr>
                        <m:t>𝑠</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ϵ</m:t>
                          </m:r>
                        </m:e>
                        <m:sub>
                          <m:r>
                            <a:rPr lang="en-US" sz="2000" b="0" i="1" smtClean="0">
                              <a:latin typeface="Cambria Math" panose="02040503050406030204" pitchFamily="18" charset="0"/>
                            </a:rPr>
                            <m:t>𝐿𝐷</m:t>
                          </m:r>
                          <m:r>
                            <a:rPr lang="en-US" sz="2000" b="0" i="1" smtClean="0">
                              <a:latin typeface="Cambria Math" panose="02040503050406030204" pitchFamily="18" charset="0"/>
                            </a:rPr>
                            <m:t>,</m:t>
                          </m:r>
                          <m:r>
                            <a:rPr lang="en-US" sz="2000" b="0" i="1" smtClean="0">
                              <a:latin typeface="Cambria Math" panose="02040503050406030204" pitchFamily="18" charset="0"/>
                            </a:rPr>
                            <m:t>𝑟</m:t>
                          </m:r>
                        </m:sub>
                      </m:sSub>
                    </m:oMath>
                  </m:oMathPara>
                </a14:m>
                <a:endParaRPr lang="en-US" sz="2000" dirty="0"/>
              </a:p>
              <a:p>
                <a14:m>
                  <m:oMath xmlns:m="http://schemas.openxmlformats.org/officeDocument/2006/math">
                    <m:r>
                      <a:rPr lang="en-US" sz="2000" b="0" i="1" smtClean="0">
                        <a:latin typeface="Cambria Math" panose="02040503050406030204" pitchFamily="18" charset="0"/>
                      </a:rPr>
                      <m:t>𝑠</m:t>
                    </m:r>
                  </m:oMath>
                </a14:m>
                <a:r>
                  <a:rPr lang="en-US" sz="2000" dirty="0"/>
                  <a:t> denotes the step size,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ϵ</m:t>
                        </m:r>
                      </m:e>
                      <m:sub>
                        <m:r>
                          <a:rPr lang="en-US" sz="2000" i="1">
                            <a:latin typeface="Cambria Math" panose="02040503050406030204" pitchFamily="18" charset="0"/>
                          </a:rPr>
                          <m:t>𝐿𝐷</m:t>
                        </m:r>
                        <m:r>
                          <a:rPr lang="en-US" sz="2000" i="1">
                            <a:latin typeface="Cambria Math" panose="02040503050406030204" pitchFamily="18" charset="0"/>
                          </a:rPr>
                          <m:t>,</m:t>
                        </m:r>
                        <m:r>
                          <a:rPr lang="en-US" sz="2000" i="1">
                            <a:latin typeface="Cambria Math" panose="02040503050406030204" pitchFamily="18" charset="0"/>
                          </a:rPr>
                          <m:t>𝑟</m:t>
                        </m:r>
                      </m:sub>
                    </m:sSub>
                  </m:oMath>
                </a14:m>
                <a:r>
                  <a:rPr lang="en-US" sz="2000" dirty="0"/>
                  <a:t> denotes the noise diffusion term sampled from standard Gaussian distribution and</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𝑟</m:t>
                    </m:r>
                    <m:r>
                      <a:rPr lang="en-US" sz="2000" b="0" i="1" smtClean="0">
                        <a:latin typeface="Cambria Math" panose="02040503050406030204" pitchFamily="18" charset="0"/>
                      </a:rPr>
                      <m:t> </m:t>
                    </m:r>
                  </m:oMath>
                </a14:m>
                <a:r>
                  <a:rPr lang="en-US" sz="2000" dirty="0"/>
                  <a:t>is the time step of Langevin Dynamics.</a:t>
                </a:r>
              </a:p>
              <a:p>
                <a:endParaRPr lang="en-US" sz="2000" dirty="0"/>
              </a:p>
              <a:p>
                <a:pPr marL="342900" indent="-342900">
                  <a:buFont typeface="Arial" panose="020B0604020202020204" pitchFamily="34" charset="0"/>
                  <a:buChar char="•"/>
                </a:pPr>
                <a:r>
                  <a:rPr lang="en-US" sz="2000" dirty="0"/>
                  <a:t>Disabling noise term can lead to gradient-based inference.</a:t>
                </a:r>
              </a:p>
              <a:p>
                <a:pPr marL="342900" indent="-342900">
                  <a:buFont typeface="Arial" panose="020B0604020202020204" pitchFamily="34" charset="0"/>
                  <a:buChar char="•"/>
                </a:pPr>
                <a:r>
                  <a:rPr lang="en-US" sz="2000" dirty="0"/>
                  <a:t>As</a:t>
                </a:r>
                <a14:m>
                  <m:oMath xmlns:m="http://schemas.openxmlformats.org/officeDocument/2006/math">
                    <m:r>
                      <a:rPr lang="en-US" sz="2000" b="0" i="0" smtClean="0">
                        <a:latin typeface="Cambria Math" panose="02040503050406030204" pitchFamily="18" charset="0"/>
                      </a:rPr>
                      <m:t> </m:t>
                    </m:r>
                    <m:r>
                      <a:rPr lang="en-US" sz="2000" i="1">
                        <a:latin typeface="Cambria Math" panose="02040503050406030204" pitchFamily="18" charset="0"/>
                      </a:rPr>
                      <m:t>𝑟</m:t>
                    </m:r>
                    <m:r>
                      <m:rPr>
                        <m:nor/>
                      </m:rPr>
                      <a:rPr lang="en-US" sz="2000" b="0" i="0" smtClean="0">
                        <a:latin typeface="Cambria Math" panose="02040503050406030204" pitchFamily="18" charset="0"/>
                      </a:rPr>
                      <m:t> -&gt;</m:t>
                    </m:r>
                    <m:r>
                      <a:rPr lang="pt-BR" sz="2000" i="1">
                        <a:latin typeface="Cambria Math" panose="02040503050406030204" pitchFamily="18" charset="0"/>
                      </a:rPr>
                      <m:t>∞</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 →0</m:t>
                    </m:r>
                  </m:oMath>
                </a14:m>
                <a:r>
                  <a:rPr lang="en-US" sz="2000" dirty="0"/>
                  <a:t>,the posterior of </a:t>
                </a:r>
                <a14:m>
                  <m:oMath xmlns:m="http://schemas.openxmlformats.org/officeDocument/2006/math">
                    <m:r>
                      <a:rPr lang="en-US" sz="2000" b="0" i="1" smtClean="0">
                        <a:latin typeface="Cambria Math" panose="02040503050406030204" pitchFamily="18" charset="0"/>
                      </a:rPr>
                      <m:t>𝑧</m:t>
                    </m:r>
                  </m:oMath>
                </a14:m>
                <a:r>
                  <a:rPr lang="en-US" sz="2000" dirty="0"/>
                  <a:t> will converge to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smtClean="0">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a:t>
                </a:r>
              </a:p>
            </p:txBody>
          </p:sp>
        </mc:Choice>
        <mc:Fallback>
          <p:sp>
            <p:nvSpPr>
              <p:cNvPr id="3" name="Text Placeholder 2">
                <a:extLst>
                  <a:ext uri="{FF2B5EF4-FFF2-40B4-BE49-F238E27FC236}">
                    <a16:creationId xmlns:a16="http://schemas.microsoft.com/office/drawing/2014/main" id="{3915894B-BE78-4F6D-AE67-F24E41E6EEE5}"/>
                  </a:ext>
                </a:extLst>
              </p:cNvPr>
              <p:cNvSpPr>
                <a:spLocks noGrp="1" noRot="1" noChangeAspect="1" noMove="1" noResize="1" noEditPoints="1" noAdjustHandles="1" noChangeArrowheads="1" noChangeShapeType="1" noTextEdit="1"/>
              </p:cNvSpPr>
              <p:nvPr>
                <p:ph type="body" sz="quarter" idx="12"/>
              </p:nvPr>
            </p:nvSpPr>
            <p:spPr>
              <a:xfrm>
                <a:off x="302604" y="1112109"/>
                <a:ext cx="11797955" cy="4981786"/>
              </a:xfrm>
              <a:blipFill>
                <a:blip r:embed="rId2"/>
                <a:stretch>
                  <a:fillRect l="-568"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A006ABE4-E755-478F-AAEA-DE575434D3DF}"/>
              </a:ext>
            </a:extLst>
          </p:cNvPr>
          <p:cNvSpPr>
            <a:spLocks noGrp="1"/>
          </p:cNvSpPr>
          <p:nvPr>
            <p:ph type="title"/>
          </p:nvPr>
        </p:nvSpPr>
        <p:spPr/>
        <p:txBody>
          <a:bodyPr/>
          <a:lstStyle/>
          <a:p>
            <a:r>
              <a:rPr lang="en-US" dirty="0"/>
              <a:t>Latent Inference</a:t>
            </a:r>
          </a:p>
        </p:txBody>
      </p:sp>
    </p:spTree>
    <p:extLst>
      <p:ext uri="{BB962C8B-B14F-4D97-AF65-F5344CB8AC3E}">
        <p14:creationId xmlns:p14="http://schemas.microsoft.com/office/powerpoint/2010/main" val="253769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AD013-599E-40C0-8C45-8164305EA9B2}"/>
              </a:ext>
            </a:extLst>
          </p:cNvPr>
          <p:cNvSpPr>
            <a:spLocks noGrp="1"/>
          </p:cNvSpPr>
          <p:nvPr>
            <p:ph type="sldNum" sz="quarter" idx="13"/>
          </p:nvPr>
        </p:nvSpPr>
        <p:spPr/>
        <p:txBody>
          <a:bodyPr/>
          <a:lstStyle/>
          <a:p>
            <a:fld id="{12342C3A-DD85-7843-B416-BD52AB030D59}" type="slidenum">
              <a:rPr lang="en-US" smtClean="0"/>
              <a:pPr/>
              <a:t>3</a:t>
            </a:fld>
            <a:endParaRPr lang="en-US" dirty="0"/>
          </a:p>
        </p:txBody>
      </p:sp>
      <p:sp>
        <p:nvSpPr>
          <p:cNvPr id="3" name="Text Placeholder 2">
            <a:extLst>
              <a:ext uri="{FF2B5EF4-FFF2-40B4-BE49-F238E27FC236}">
                <a16:creationId xmlns:a16="http://schemas.microsoft.com/office/drawing/2014/main" id="{2C7C0EE5-EC79-46F1-9222-032B5184F576}"/>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solidFill>
                  <a:srgbClr val="FF0000"/>
                </a:solidFill>
              </a:rPr>
              <a:t>Learning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Dense to Sparse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Proposed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Experimental Results</a:t>
            </a:r>
          </a:p>
        </p:txBody>
      </p:sp>
      <p:sp>
        <p:nvSpPr>
          <p:cNvPr id="4" name="Title 3">
            <a:extLst>
              <a:ext uri="{FF2B5EF4-FFF2-40B4-BE49-F238E27FC236}">
                <a16:creationId xmlns:a16="http://schemas.microsoft.com/office/drawing/2014/main" id="{0CBCD371-8105-4F94-B9C9-AB4B32475A5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9375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0746F-261F-4BD1-9C1C-828DC661B99A}"/>
              </a:ext>
            </a:extLst>
          </p:cNvPr>
          <p:cNvSpPr>
            <a:spLocks noGrp="1"/>
          </p:cNvSpPr>
          <p:nvPr>
            <p:ph type="sldNum" sz="quarter" idx="13"/>
          </p:nvPr>
        </p:nvSpPr>
        <p:spPr/>
        <p:txBody>
          <a:bodyPr/>
          <a:lstStyle/>
          <a:p>
            <a:fld id="{12342C3A-DD85-7843-B416-BD52AB030D59}" type="slidenum">
              <a:rPr lang="en-US" smtClean="0"/>
              <a:pPr/>
              <a:t>30</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8015C65-4F8F-43B5-93AA-628A5C8FE90C}"/>
                  </a:ext>
                </a:extLst>
              </p:cNvPr>
              <p:cNvSpPr>
                <a:spLocks noGrp="1"/>
              </p:cNvSpPr>
              <p:nvPr>
                <p:ph type="body" sz="quarter" idx="12"/>
              </p:nvPr>
            </p:nvSpPr>
            <p:spPr/>
            <p:txBody>
              <a:bodyPr/>
              <a:lstStyle/>
              <a:p>
                <a:r>
                  <a:rPr lang="en-US" sz="2000" dirty="0"/>
                  <a:t>From previous slide, the spike and slab distribution is: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r>
                            <a:rPr lang="el-GR" sz="2000" i="1" smtClean="0">
                              <a:latin typeface="Cambria Math" panose="02040503050406030204" pitchFamily="18" charset="0"/>
                            </a:rPr>
                            <m:t> </m:t>
                          </m:r>
                          <m:sSubSup>
                            <m:sSubSupPr>
                              <m:ctrlPr>
                                <a:rPr lang="en-US" sz="200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2</m:t>
                          </m:r>
                        </m:sub>
                      </m:sSub>
                      <m:r>
                        <a:rPr lang="en-US" sz="2000" i="1">
                          <a:latin typeface="Cambria Math" panose="02040503050406030204" pitchFamily="18" charset="0"/>
                        </a:rPr>
                        <m:t>𝑁</m:t>
                      </m:r>
                      <m:d>
                        <m:dPr>
                          <m:ctrlPr>
                            <a:rPr lang="en-US" sz="2000" i="1">
                              <a:latin typeface="Cambria Math" panose="02040503050406030204" pitchFamily="18" charset="0"/>
                            </a:rPr>
                          </m:ctrlPr>
                        </m:dPr>
                        <m:e>
                          <m:r>
                            <a:rPr lang="en-US" sz="2000" b="0" i="1" smtClean="0">
                              <a:latin typeface="Cambria Math" panose="02040503050406030204" pitchFamily="18" charset="0"/>
                            </a:rPr>
                            <m:t>0,</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e>
                      </m:d>
                    </m:oMath>
                  </m:oMathPara>
                </a14:m>
                <a:endParaRPr lang="en-US" sz="2000" dirty="0"/>
              </a:p>
              <a:p>
                <a:r>
                  <a:rPr lang="en-US" sz="2000" dirty="0"/>
                  <a:t>By taking the log and derivative, the gradient of log prior can be re-written as:</a:t>
                </a:r>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𝑧</m:t>
                              </m:r>
                            </m:den>
                          </m:f>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𝑧</m:t>
                              </m:r>
                            </m:num>
                            <m:den>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den>
                          </m:f>
                        </m:e>
                      </m:func>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den>
                      </m:f>
                    </m:oMath>
                  </m:oMathPara>
                </a14:m>
                <a:endParaRPr lang="en-US" sz="2000" b="0" dirty="0"/>
              </a:p>
              <a:p>
                <a:r>
                  <a:rPr lang="en-US" sz="2000" dirty="0"/>
                  <a:t>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α</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α</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2</m:t>
                            </m:r>
                          </m:sub>
                        </m:sSub>
                      </m:den>
                    </m:f>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 − </m:t>
                        </m:r>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num>
                      <m:den>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den>
                    </m:f>
                  </m:oMath>
                </a14:m>
                <a:r>
                  <a:rPr lang="en-US" sz="2000" dirty="0"/>
                  <a:t>.</a:t>
                </a:r>
              </a:p>
              <a:p>
                <a:endParaRPr lang="en-US" sz="2000" dirty="0"/>
              </a:p>
              <a:p>
                <a:pPr marL="342900" indent="-342900">
                  <a:buFont typeface="Arial" panose="020B0604020202020204" pitchFamily="34" charset="0"/>
                  <a:buChar char="•"/>
                </a:pPr>
                <a:r>
                  <a:rPr lang="en-US" sz="2000" dirty="0"/>
                  <a:t>The regularization can push non-informative latent codes towards zero.</a:t>
                </a:r>
              </a:p>
              <a:p>
                <a:pPr marL="342900" indent="-342900">
                  <a:buFont typeface="Arial" panose="020B0604020202020204" pitchFamily="34" charset="0"/>
                  <a:buChar char="•"/>
                </a:pPr>
                <a:r>
                  <a:rPr lang="en-US" sz="2000" dirty="0"/>
                  <a:t>Sparsity decay can avoid dead latent codes.</a:t>
                </a:r>
              </a:p>
              <a:p>
                <a:endParaRPr lang="en-US" sz="2000" dirty="0"/>
              </a:p>
            </p:txBody>
          </p:sp>
        </mc:Choice>
        <mc:Fallback>
          <p:sp>
            <p:nvSpPr>
              <p:cNvPr id="3" name="Text Placeholder 2">
                <a:extLst>
                  <a:ext uri="{FF2B5EF4-FFF2-40B4-BE49-F238E27FC236}">
                    <a16:creationId xmlns:a16="http://schemas.microsoft.com/office/drawing/2014/main" id="{78015C65-4F8F-43B5-93AA-628A5C8FE90C}"/>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9290DAA-15DE-497F-B264-5974F5D72D4C}"/>
              </a:ext>
            </a:extLst>
          </p:cNvPr>
          <p:cNvSpPr>
            <a:spLocks noGrp="1"/>
          </p:cNvSpPr>
          <p:nvPr>
            <p:ph type="title"/>
          </p:nvPr>
        </p:nvSpPr>
        <p:spPr/>
        <p:txBody>
          <a:bodyPr/>
          <a:lstStyle/>
          <a:p>
            <a:r>
              <a:rPr lang="en-US" dirty="0"/>
              <a:t>Penalized Gradient Descent</a:t>
            </a:r>
          </a:p>
        </p:txBody>
      </p:sp>
    </p:spTree>
    <p:extLst>
      <p:ext uri="{BB962C8B-B14F-4D97-AF65-F5344CB8AC3E}">
        <p14:creationId xmlns:p14="http://schemas.microsoft.com/office/powerpoint/2010/main" val="1415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0A3D5-D82B-4F26-A499-0A9D379BF6BB}"/>
              </a:ext>
            </a:extLst>
          </p:cNvPr>
          <p:cNvSpPr>
            <a:spLocks noGrp="1"/>
          </p:cNvSpPr>
          <p:nvPr>
            <p:ph type="sldNum" sz="quarter" idx="13"/>
          </p:nvPr>
        </p:nvSpPr>
        <p:spPr/>
        <p:txBody>
          <a:bodyPr/>
          <a:lstStyle/>
          <a:p>
            <a:fld id="{12342C3A-DD85-7843-B416-BD52AB030D59}" type="slidenum">
              <a:rPr lang="en-US" smtClean="0"/>
              <a:pPr/>
              <a:t>31</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9918B22-4968-49A8-B541-B47D584CE3AA}"/>
                  </a:ext>
                </a:extLst>
              </p:cNvPr>
              <p:cNvSpPr>
                <a:spLocks noGrp="1"/>
              </p:cNvSpPr>
              <p:nvPr>
                <p:ph type="body" sz="quarter" idx="12"/>
              </p:nvPr>
            </p:nvSpPr>
            <p:spPr/>
            <p:txBody>
              <a:bodyPr/>
              <a:lstStyle/>
              <a:p>
                <a:r>
                  <a:rPr lang="en-US" sz="2000" dirty="0"/>
                  <a:t>From gradient-based inference, we can obtain latent variable </a:t>
                </a:r>
                <a14:m>
                  <m:oMath xmlns:m="http://schemas.openxmlformats.org/officeDocument/2006/math">
                    <m:r>
                      <a:rPr lang="en-US" sz="2000" b="0" i="1" smtClean="0">
                        <a:latin typeface="Cambria Math" panose="02040503050406030204" pitchFamily="18" charset="0"/>
                      </a:rPr>
                      <m:t>𝑧</m:t>
                    </m:r>
                  </m:oMath>
                </a14:m>
                <a:r>
                  <a:rPr lang="en-US" sz="2000" dirty="0"/>
                  <a:t>.</a:t>
                </a:r>
              </a:p>
              <a:p>
                <a:r>
                  <a:rPr lang="en-US" sz="2000" dirty="0"/>
                  <a:t>We can use observed-data log-likelihood to train and update the model weights </a:t>
                </a:r>
                <a:r>
                  <a:rPr lang="el-GR" sz="2000" dirty="0"/>
                  <a:t>θ</a:t>
                </a:r>
                <a:r>
                  <a:rPr lang="en-US" sz="2000" dirty="0"/>
                  <a:t> using training samples </a:t>
                </a:r>
                <a14:m>
                  <m:oMath xmlns:m="http://schemas.openxmlformats.org/officeDocument/2006/math">
                    <m:r>
                      <a:rPr lang="en-US" sz="2000" b="0" i="1" smtClean="0">
                        <a:latin typeface="Cambria Math" panose="02040503050406030204" pitchFamily="18" charset="0"/>
                      </a:rPr>
                      <m:t>𝑥</m:t>
                    </m:r>
                  </m:oMath>
                </a14:m>
                <a:r>
                  <a:rPr lang="en-US" sz="2000" dirty="0"/>
                  <a:t> and posterior </a:t>
                </a:r>
                <a14:m>
                  <m:oMath xmlns:m="http://schemas.openxmlformats.org/officeDocument/2006/math">
                    <m:r>
                      <a:rPr lang="en-US" sz="2000" i="1">
                        <a:latin typeface="Cambria Math" panose="02040503050406030204" pitchFamily="18" charset="0"/>
                      </a:rPr>
                      <m:t>𝑧</m:t>
                    </m:r>
                  </m:oMath>
                </a14:m>
                <a:r>
                  <a:rPr lang="en-US" sz="2000" dirty="0"/>
                  <a:t>.</a:t>
                </a:r>
              </a:p>
              <a:p>
                <a:endParaRPr lang="en-US" sz="2000" dirty="0"/>
              </a:p>
              <a:p>
                <a:r>
                  <a:rPr lang="en-US" sz="2000" dirty="0"/>
                  <a:t>The model weights can be learned using stochastic gradient descent:</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nor/>
                            </m:rPr>
                            <a:rPr lang="el-GR" sz="2000" dirty="0"/>
                            <m:t>θ</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nor/>
                            </m:rPr>
                            <a:rPr lang="el-GR" sz="2000" dirty="0"/>
                            <m:t>θ</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η</m:t>
                      </m:r>
                      <m:f>
                        <m:fPr>
                          <m:ctrlPr>
                            <a:rPr lang="el-GR"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ctrlPr>
                            <a:rPr lang="el-GR"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𝐸</m:t>
                              </m:r>
                            </m:e>
                            <m:sub>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func>
                          <m:r>
                            <a:rPr lang="en-US" sz="2000" b="0" i="1" smtClean="0">
                              <a:latin typeface="Cambria Math" panose="02040503050406030204" pitchFamily="18" charset="0"/>
                            </a:rPr>
                            <m:t>]</m:t>
                          </m:r>
                        </m:e>
                      </m:nary>
                      <m:r>
                        <a:rPr lang="en-US" sz="2000" b="0" i="1" smtClean="0">
                          <a:latin typeface="Cambria Math" panose="02040503050406030204" pitchFamily="18" charset="0"/>
                        </a:rPr>
                        <m:t> </m:t>
                      </m:r>
                    </m:oMath>
                  </m:oMathPara>
                </a14:m>
                <a:endParaRPr lang="en-US" sz="2000" dirty="0"/>
              </a:p>
              <a:p>
                <a:pPr/>
                <a:endParaRPr lang="en-US" sz="2000" dirty="0"/>
              </a:p>
              <a:p>
                <a:r>
                  <a:rPr lang="en-US" sz="2000" dirty="0"/>
                  <a:t>Where η is the learning rate of our model and</a:t>
                </a:r>
                <a14:m>
                  <m:oMath xmlns:m="http://schemas.openxmlformats.org/officeDocument/2006/math">
                    <m:r>
                      <a:rPr lang="en-US" sz="2000" b="0" i="0"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e>
                    </m:func>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r>
                      <a:rPr lang="en-US" sz="2000" b="0" i="1" smtClean="0">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m:rPr>
                                    <m:sty m:val="p"/>
                                  </m:rPr>
                                  <a:rPr lang="el-GR" sz="2000" i="1">
                                    <a:latin typeface="Cambria Math" panose="02040503050406030204" pitchFamily="18" charset="0"/>
                                  </a:rPr>
                                  <m:t>θ</m:t>
                                </m:r>
                              </m:sub>
                            </m:sSub>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rPr>
                          <m:t>2</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rPr>
                              <m:t>σ</m:t>
                            </m:r>
                          </m:e>
                          <m:sup>
                            <m:r>
                              <a:rPr lang="en-US" sz="2000" i="1">
                                <a:latin typeface="Cambria Math" panose="02040503050406030204" pitchFamily="18" charset="0"/>
                              </a:rPr>
                              <m:t>2</m:t>
                            </m:r>
                          </m:sup>
                        </m:sSup>
                      </m:den>
                    </m:f>
                    <m:r>
                      <a:rPr lang="en-US" sz="2000" b="0" i="1" smtClean="0">
                        <a:latin typeface="Cambria Math" panose="02040503050406030204" pitchFamily="18" charset="0"/>
                      </a:rPr>
                      <m:t>]</m:t>
                    </m:r>
                  </m:oMath>
                </a14:m>
                <a:r>
                  <a:rPr lang="en-US" sz="2000" dirty="0"/>
                  <a:t>.</a:t>
                </a:r>
              </a:p>
            </p:txBody>
          </p:sp>
        </mc:Choice>
        <mc:Fallback>
          <p:sp>
            <p:nvSpPr>
              <p:cNvPr id="3" name="Text Placeholder 2">
                <a:extLst>
                  <a:ext uri="{FF2B5EF4-FFF2-40B4-BE49-F238E27FC236}">
                    <a16:creationId xmlns:a16="http://schemas.microsoft.com/office/drawing/2014/main" id="{19918B22-4968-49A8-B541-B47D584CE3AA}"/>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9A663D8-0587-4B04-AC44-BDFDCC02EA9D}"/>
              </a:ext>
            </a:extLst>
          </p:cNvPr>
          <p:cNvSpPr>
            <a:spLocks noGrp="1"/>
          </p:cNvSpPr>
          <p:nvPr>
            <p:ph type="title"/>
          </p:nvPr>
        </p:nvSpPr>
        <p:spPr/>
        <p:txBody>
          <a:bodyPr/>
          <a:lstStyle/>
          <a:p>
            <a:r>
              <a:rPr lang="en-US" dirty="0"/>
              <a:t>Model Learning</a:t>
            </a:r>
          </a:p>
        </p:txBody>
      </p:sp>
    </p:spTree>
    <p:extLst>
      <p:ext uri="{BB962C8B-B14F-4D97-AF65-F5344CB8AC3E}">
        <p14:creationId xmlns:p14="http://schemas.microsoft.com/office/powerpoint/2010/main" val="30512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00E15-2E19-4337-B8DF-82FE8B58F226}"/>
              </a:ext>
            </a:extLst>
          </p:cNvPr>
          <p:cNvSpPr>
            <a:spLocks noGrp="1"/>
          </p:cNvSpPr>
          <p:nvPr>
            <p:ph type="sldNum" sz="quarter" idx="13"/>
          </p:nvPr>
        </p:nvSpPr>
        <p:spPr/>
        <p:txBody>
          <a:bodyPr/>
          <a:lstStyle/>
          <a:p>
            <a:fld id="{12342C3A-DD85-7843-B416-BD52AB030D59}" type="slidenum">
              <a:rPr lang="en-US" smtClean="0"/>
              <a:pPr/>
              <a:t>32</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56E33D7-BBBA-422A-AAEB-096562DF6D51}"/>
                  </a:ext>
                </a:extLst>
              </p:cNvPr>
              <p:cNvSpPr>
                <a:spLocks noGrp="1"/>
              </p:cNvSpPr>
              <p:nvPr>
                <p:ph type="body" sz="quarter" idx="12"/>
              </p:nvPr>
            </p:nvSpPr>
            <p:spPr/>
            <p:txBody>
              <a:bodyPr/>
              <a:lstStyle/>
              <a:p>
                <a:pPr marL="342900" indent="-342900">
                  <a:buFont typeface="Arial" panose="020B0604020202020204" pitchFamily="34" charset="0"/>
                  <a:buChar char="•"/>
                </a:pPr>
                <a:r>
                  <a:rPr lang="en-US" sz="2000" dirty="0"/>
                  <a:t>Gradually decrease the sparsity level till threshold value.</a:t>
                </a:r>
              </a:p>
              <a:p>
                <a:pPr marL="342900" indent="-342900">
                  <a:buFont typeface="Arial" panose="020B0604020202020204" pitchFamily="34" charset="0"/>
                  <a:buChar char="•"/>
                </a:pPr>
                <a:r>
                  <a:rPr lang="en-US" sz="2000" dirty="0"/>
                  <a:t>For each iteration, we first sample a mini-batch of observations </a:t>
                </a:r>
                <a14:m>
                  <m:oMath xmlns:m="http://schemas.openxmlformats.org/officeDocument/2006/math">
                    <m:r>
                      <a:rPr lang="en-US" sz="2000" b="0" i="1" smtClean="0">
                        <a:latin typeface="Cambria Math" panose="02040503050406030204" pitchFamily="18" charset="0"/>
                      </a:rPr>
                      <m:t>𝑥</m:t>
                    </m:r>
                  </m:oMath>
                </a14:m>
                <a:r>
                  <a:rPr lang="en-US" sz="2000" dirty="0"/>
                  <a:t> and initialize a corresponding latent variable </a:t>
                </a:r>
                <a14:m>
                  <m:oMath xmlns:m="http://schemas.openxmlformats.org/officeDocument/2006/math">
                    <m:r>
                      <a:rPr lang="en-US" sz="2000" b="0" i="1" smtClean="0">
                        <a:latin typeface="Cambria Math" panose="02040503050406030204" pitchFamily="18" charset="0"/>
                      </a:rPr>
                      <m:t>𝑧</m:t>
                    </m:r>
                  </m:oMath>
                </a14:m>
                <a:r>
                  <a:rPr lang="en-US" sz="2000" dirty="0"/>
                  <a:t>.</a:t>
                </a:r>
              </a:p>
              <a:p>
                <a:pPr marL="342900" indent="-342900">
                  <a:buFont typeface="Arial" panose="020B0604020202020204" pitchFamily="34" charset="0"/>
                  <a:buChar char="•"/>
                </a:pPr>
                <a:r>
                  <a:rPr lang="en-US" sz="2000" dirty="0"/>
                  <a:t>In the inference step, we fix the model parameters and do </a:t>
                </a:r>
                <a14:m>
                  <m:oMath xmlns:m="http://schemas.openxmlformats.org/officeDocument/2006/math">
                    <m:r>
                      <a:rPr lang="en-US" sz="2000" b="0" i="1" smtClean="0">
                        <a:latin typeface="Cambria Math" panose="02040503050406030204" pitchFamily="18" charset="0"/>
                      </a:rPr>
                      <m:t>𝑙</m:t>
                    </m:r>
                  </m:oMath>
                </a14:m>
                <a:r>
                  <a:rPr lang="en-US" sz="2000" dirty="0"/>
                  <a:t> steps of gradient-based inference to  infer the latent variables.</a:t>
                </a:r>
              </a:p>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𝑧</m:t>
                          </m:r>
                        </m:e>
                        <m:sub>
                          <m:r>
                            <a:rPr lang="en-US" sz="2000" i="1">
                              <a:solidFill>
                                <a:schemeClr val="tx1"/>
                              </a:solidFill>
                              <a:latin typeface="Cambria Math" panose="02040503050406030204" pitchFamily="18" charset="0"/>
                            </a:rPr>
                            <m:t>𝑟</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𝑧</m:t>
                          </m:r>
                        </m:e>
                        <m:sub>
                          <m:r>
                            <a:rPr lang="en-US" sz="2000" b="0" i="1" smtClean="0">
                              <a:solidFill>
                                <a:schemeClr val="tx1"/>
                              </a:solidFill>
                              <a:latin typeface="Cambria Math" panose="02040503050406030204" pitchFamily="18" charset="0"/>
                            </a:rPr>
                            <m:t>𝑟</m:t>
                          </m:r>
                        </m:sub>
                      </m:sSub>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2</m:t>
                          </m:r>
                        </m:den>
                      </m:f>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m:t>
                          </m:r>
                        </m:num>
                        <m:den>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den>
                      </m:f>
                      <m:d>
                        <m:dPr>
                          <m:begChr m:val="["/>
                          <m:endChr m:val="]"/>
                          <m:ctrlPr>
                            <a:rPr lang="en-US" sz="2000" b="0" i="1" smtClean="0">
                              <a:solidFill>
                                <a:schemeClr val="tx1"/>
                              </a:solidFill>
                              <a:latin typeface="Cambria Math" panose="02040503050406030204" pitchFamily="18" charset="0"/>
                            </a:rPr>
                          </m:ctrlPr>
                        </m:dPr>
                        <m:e>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𝐺</m:t>
                                  </m:r>
                                </m:e>
                                <m:sub>
                                  <m:r>
                                    <m:rPr>
                                      <m:sty m:val="p"/>
                                    </m:rPr>
                                    <a:rPr lang="el-GR" sz="2000" i="1">
                                      <a:solidFill>
                                        <a:schemeClr val="tx1"/>
                                      </a:solidFill>
                                      <a:latin typeface="Cambria Math" panose="02040503050406030204" pitchFamily="18" charset="0"/>
                                    </a:rPr>
                                    <m:t>θ</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2</m:t>
                              </m:r>
                              <m:sSup>
                                <m:sSupPr>
                                  <m:ctrlPr>
                                    <a:rPr lang="en-US" sz="2000" b="0" i="1" smtClean="0">
                                      <a:solidFill>
                                        <a:schemeClr val="tx1"/>
                                      </a:solidFill>
                                      <a:latin typeface="Cambria Math" panose="02040503050406030204" pitchFamily="18" charset="0"/>
                                    </a:rPr>
                                  </m:ctrlPr>
                                </m:sSupPr>
                                <m:e>
                                  <m:r>
                                    <m:rPr>
                                      <m:sty m:val="p"/>
                                    </m:rPr>
                                    <a:rPr lang="el-GR" sz="2000" b="0" i="1" smtClean="0">
                                      <a:solidFill>
                                        <a:schemeClr val="tx1"/>
                                      </a:solidFill>
                                      <a:latin typeface="Cambria Math" panose="02040503050406030204" pitchFamily="18" charset="0"/>
                                    </a:rPr>
                                    <m:t>σ</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𝑠𝑠</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e>
                              </m:d>
                            </m:e>
                          </m:func>
                        </m:e>
                      </m:d>
                    </m:oMath>
                  </m:oMathPara>
                </a14:m>
                <a:endParaRPr lang="en-US" sz="2000" dirty="0">
                  <a:solidFill>
                    <a:schemeClr val="tx1"/>
                  </a:solidFill>
                </a:endParaRPr>
              </a:p>
              <a:p>
                <a:pPr marL="342900" indent="-342900">
                  <a:buFont typeface="Arial" panose="020B0604020202020204" pitchFamily="34" charset="0"/>
                  <a:buChar char="•"/>
                </a:pPr>
                <a:r>
                  <a:rPr lang="en-US" sz="2000" dirty="0"/>
                  <a:t>In the learning step, we fix the latent variables and update the model parameters.</a:t>
                </a: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nor/>
                            </m:rPr>
                            <a:rPr lang="el-GR" sz="2000" dirty="0"/>
                            <m:t>θ</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nor/>
                            </m:rPr>
                            <a:rPr lang="el-GR" sz="2000" dirty="0"/>
                            <m:t>θ</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η</m:t>
                      </m:r>
                      <m:f>
                        <m:fPr>
                          <m:ctrlPr>
                            <a:rPr lang="el-GR"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ctrlPr>
                            <a:rPr lang="el-GR"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𝐸</m:t>
                              </m:r>
                            </m:e>
                            <m:sub>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func>
                          <m:r>
                            <a:rPr lang="en-US" sz="2000" b="0" i="1" smtClean="0">
                              <a:latin typeface="Cambria Math" panose="02040503050406030204" pitchFamily="18" charset="0"/>
                            </a:rPr>
                            <m:t>]</m:t>
                          </m:r>
                        </m:e>
                      </m:nary>
                      <m:r>
                        <a:rPr lang="en-US" sz="2000" b="0" i="1" smtClean="0">
                          <a:latin typeface="Cambria Math" panose="02040503050406030204" pitchFamily="18" charset="0"/>
                        </a:rPr>
                        <m:t> </m:t>
                      </m:r>
                    </m:oMath>
                  </m:oMathPara>
                </a14:m>
                <a:endParaRPr lang="en-US" sz="2000" dirty="0"/>
              </a:p>
              <a:p>
                <a:endParaRPr lang="en-US" sz="2000" dirty="0"/>
              </a:p>
              <a:p>
                <a:endParaRPr lang="en-US" sz="2000" dirty="0"/>
              </a:p>
            </p:txBody>
          </p:sp>
        </mc:Choice>
        <mc:Fallback>
          <p:sp>
            <p:nvSpPr>
              <p:cNvPr id="3" name="Text Placeholder 2">
                <a:extLst>
                  <a:ext uri="{FF2B5EF4-FFF2-40B4-BE49-F238E27FC236}">
                    <a16:creationId xmlns:a16="http://schemas.microsoft.com/office/drawing/2014/main" id="{C56E33D7-BBBA-422A-AAEB-096562DF6D51}"/>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474"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10E5048-1109-4F7E-996B-98A304A64BF9}"/>
              </a:ext>
            </a:extLst>
          </p:cNvPr>
          <p:cNvSpPr>
            <a:spLocks noGrp="1"/>
          </p:cNvSpPr>
          <p:nvPr>
            <p:ph type="title"/>
          </p:nvPr>
        </p:nvSpPr>
        <p:spPr/>
        <p:txBody>
          <a:bodyPr/>
          <a:lstStyle/>
          <a:p>
            <a:r>
              <a:rPr lang="en-US" dirty="0"/>
              <a:t>Learning Algorithm</a:t>
            </a:r>
          </a:p>
        </p:txBody>
      </p:sp>
    </p:spTree>
    <p:extLst>
      <p:ext uri="{BB962C8B-B14F-4D97-AF65-F5344CB8AC3E}">
        <p14:creationId xmlns:p14="http://schemas.microsoft.com/office/powerpoint/2010/main" val="385600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437B43-62D0-4DC1-82B0-061410899939}"/>
              </a:ext>
            </a:extLst>
          </p:cNvPr>
          <p:cNvSpPr>
            <a:spLocks noGrp="1"/>
          </p:cNvSpPr>
          <p:nvPr>
            <p:ph type="sldNum" sz="quarter" idx="13"/>
          </p:nvPr>
        </p:nvSpPr>
        <p:spPr/>
        <p:txBody>
          <a:bodyPr/>
          <a:lstStyle/>
          <a:p>
            <a:fld id="{12342C3A-DD85-7843-B416-BD52AB030D59}" type="slidenum">
              <a:rPr lang="en-US" smtClean="0"/>
              <a:pPr/>
              <a:t>33</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918F2DB-6A64-42BE-9313-ED5969D3A812}"/>
                  </a:ext>
                </a:extLst>
              </p:cNvPr>
              <p:cNvSpPr>
                <a:spLocks noGrp="1"/>
              </p:cNvSpPr>
              <p:nvPr>
                <p:ph type="body" sz="quarter" idx="12"/>
              </p:nvPr>
            </p:nvSpPr>
            <p:spPr/>
            <p:txBody>
              <a:bodyPr/>
              <a:lstStyle/>
              <a:p>
                <a:r>
                  <a:rPr lang="en-US" sz="2000" dirty="0">
                    <a:latin typeface="Arial" panose="020B0604020202020204" pitchFamily="34" charset="0"/>
                    <a:cs typeface="Arial" panose="020B0604020202020204" pitchFamily="34" charset="0"/>
                  </a:rPr>
                  <a:t>Denote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m:t>
                        </m:r>
                      </m:sub>
                    </m:sSub>
                  </m:oMath>
                </a14:m>
                <a:r>
                  <a:rPr lang="en-US" sz="2000" dirty="0">
                    <a:latin typeface="Arial" panose="020B0604020202020204" pitchFamily="34" charset="0"/>
                    <a:cs typeface="Arial" panose="020B0604020202020204" pitchFamily="34" charset="0"/>
                  </a:rPr>
                  <a:t>) =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𝑖</m:t>
                        </m:r>
                      </m:sub>
                    </m:sSub>
                  </m:oMath>
                </a14:m>
                <a:r>
                  <a:rPr lang="en-US" sz="2000" dirty="0">
                    <a:latin typeface="Arial" panose="020B0604020202020204" pitchFamily="34" charset="0"/>
                    <a:cs typeface="Arial" panose="020B0604020202020204" pitchFamily="34" charset="0"/>
                  </a:rPr>
                  <a:t> as prior probability of component </a:t>
                </a:r>
                <a14:m>
                  <m:oMath xmlns:m="http://schemas.openxmlformats.org/officeDocument/2006/math">
                    <m:r>
                      <a:rPr lang="en-US" sz="2000" b="0" i="1" smtClean="0">
                        <a:latin typeface="Cambria Math" panose="02040503050406030204" pitchFamily="18" charset="0"/>
                      </a:rPr>
                      <m:t>𝑖</m:t>
                    </m:r>
                  </m:oMath>
                </a14:m>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posterior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m:t>
                            </m:r>
                          </m:sub>
                        </m:sSub>
                      </m:e>
                      <m:e>
                        <m:r>
                          <a:rPr lang="en-US" sz="2000" i="1">
                            <a:latin typeface="Cambria Math" panose="02040503050406030204" pitchFamily="18" charset="0"/>
                          </a:rPr>
                          <m:t>𝑧</m:t>
                        </m:r>
                      </m:e>
                    </m:d>
                    <m:r>
                      <a:rPr lang="en-US" sz="2000" i="1" smtClean="0">
                        <a:latin typeface="Cambria Math" panose="02040503050406030204" pitchFamily="18" charset="0"/>
                      </a:rPr>
                      <m:t> </m:t>
                    </m:r>
                  </m:oMath>
                </a14:m>
                <a:r>
                  <a:rPr lang="en-US" sz="2000" dirty="0">
                    <a:latin typeface="Arial" panose="020B0604020202020204" pitchFamily="34" charset="0"/>
                    <a:cs typeface="Arial" panose="020B0604020202020204" pitchFamily="34" charset="0"/>
                  </a:rPr>
                  <a:t>can be represented as:</a:t>
                </a:r>
                <a:endParaRPr lang="en-US" sz="2000" b="0" i="1" dirty="0">
                  <a:latin typeface="Arial" panose="020B060402020202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𝑖</m:t>
                              </m:r>
                            </m:sub>
                          </m:sSub>
                        </m:e>
                        <m:e>
                          <m:r>
                            <a:rPr lang="en-US" sz="2000" b="0" i="1" smtClean="0">
                              <a:latin typeface="Cambria Math" panose="02040503050406030204" pitchFamily="18" charset="0"/>
                            </a:rPr>
                            <m:t>𝑧</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α</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𝑁</m:t>
                          </m:r>
                          <m:r>
                            <a:rPr lang="en-US" sz="2000" b="0" i="1" smtClean="0">
                              <a:latin typeface="Cambria Math" panose="02040503050406030204" pitchFamily="18" charset="0"/>
                            </a:rPr>
                            <m:t>(0,</m:t>
                          </m:r>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num>
                        <m:den>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0, </m:t>
                              </m:r>
                              <m:sSubSup>
                                <m:sSubSupPr>
                                  <m:ctrlPr>
                                    <a:rPr lang="en-US" sz="2000" b="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𝑁</m:t>
                          </m:r>
                          <m:r>
                            <a:rPr lang="en-US" sz="2000" b="0" i="1" smtClean="0">
                              <a:latin typeface="Cambria Math" panose="02040503050406030204" pitchFamily="18" charset="0"/>
                            </a:rPr>
                            <m:t>(0,</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𝑗</m:t>
                              </m:r>
                            </m:sub>
                            <m:sup>
                              <m:r>
                                <a:rPr lang="en-US" sz="2000" i="1">
                                  <a:latin typeface="Cambria Math" panose="02040503050406030204" pitchFamily="18" charset="0"/>
                                </a:rPr>
                                <m:t>2</m:t>
                              </m:r>
                            </m:sup>
                          </m:sSubSup>
                          <m:r>
                            <a:rPr lang="en-US" sz="2000" b="0" i="1" smtClean="0">
                              <a:latin typeface="Cambria Math" panose="02040503050406030204" pitchFamily="18" charset="0"/>
                            </a:rPr>
                            <m:t>)</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i="1">
                                      <a:latin typeface="Cambria Math" panose="02040503050406030204" pitchFamily="18" charset="0"/>
                                    </a:rPr>
                                    <m:t>𝑖</m:t>
                                  </m:r>
                                </m:sub>
                              </m:sSub>
                            </m:den>
                          </m:f>
                        </m:num>
                        <m:den>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i="1">
                                      <a:latin typeface="Cambria Math" panose="02040503050406030204" pitchFamily="18" charset="0"/>
                                    </a:rPr>
                                    <m:t>𝑖</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𝑗</m:t>
                                  </m:r>
                                </m:sub>
                              </m:sSub>
                            </m:num>
                            <m:den>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𝑗</m:t>
                                  </m:r>
                                </m:sub>
                              </m:sSub>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𝑗</m:t>
                                      </m:r>
                                    </m:sub>
                                    <m:sup>
                                      <m:r>
                                        <a:rPr lang="en-US" sz="2000" i="1">
                                          <a:latin typeface="Cambria Math" panose="02040503050406030204" pitchFamily="18" charset="0"/>
                                        </a:rPr>
                                        <m:t>2</m:t>
                                      </m:r>
                                    </m:sup>
                                  </m:sSubSup>
                                </m:den>
                              </m:f>
                              <m:r>
                                <a:rPr lang="en-US" sz="2000" b="0" i="1" smtClean="0">
                                  <a:latin typeface="Cambria Math" panose="02040503050406030204" pitchFamily="18" charset="0"/>
                                </a:rPr>
                                <m:t>)</m:t>
                              </m:r>
                            </m:sup>
                          </m:sSup>
                        </m:den>
                      </m:f>
                      <m:r>
                        <a:rPr lang="en-US" sz="2000" b="0" i="1" smtClean="0">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 </m:t>
                      </m:r>
                      <m:r>
                        <a:rPr lang="en-US" sz="2000" i="1">
                          <a:latin typeface="Cambria Math" panose="02040503050406030204" pitchFamily="18" charset="0"/>
                        </a:rPr>
                        <m:t>𝑗</m:t>
                      </m:r>
                      <m:r>
                        <a:rPr lang="en-US" sz="2000" i="1">
                          <a:latin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1, 2</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m:t>
                      </m:r>
                    </m:oMath>
                  </m:oMathPara>
                </a14:m>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Since </a:t>
                </a:r>
                <a14:m>
                  <m:oMath xmlns:m="http://schemas.openxmlformats.org/officeDocument/2006/math">
                    <m:sSubSup>
                      <m:sSubSupPr>
                        <m:ctrlPr>
                          <a:rPr lang="en-US" sz="200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b="0" i="1" smtClean="0">
                        <a:latin typeface="Cambria Math" panose="02040503050406030204" pitchFamily="18" charset="0"/>
                      </a:rPr>
                      <m:t>&lt;</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1</m:t>
                        </m:r>
                      </m:sub>
                      <m:sup>
                        <m:r>
                          <a:rPr lang="en-US" sz="2000" i="1">
                            <a:latin typeface="Cambria Math" panose="02040503050406030204" pitchFamily="18" charset="0"/>
                          </a:rPr>
                          <m:t>2</m:t>
                        </m:r>
                      </m:sup>
                    </m:sSubSup>
                  </m:oMath>
                </a14:m>
                <a:r>
                  <a:rPr lang="en-US" sz="2000" dirty="0">
                    <a:latin typeface="Arial" panose="020B0604020202020204" pitchFamily="34" charset="0"/>
                    <a:cs typeface="Arial" panose="020B0604020202020204" pitchFamily="34" charset="0"/>
                  </a:rPr>
                  <a:t>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𝑗</m:t>
                            </m:r>
                          </m:sub>
                          <m:sup>
                            <m:r>
                              <a:rPr lang="en-US" sz="2000" i="1">
                                <a:latin typeface="Cambria Math" panose="02040503050406030204" pitchFamily="18" charset="0"/>
                              </a:rPr>
                              <m:t>2</m:t>
                            </m:r>
                          </m:sup>
                        </m:sSubSup>
                      </m:den>
                    </m:f>
                  </m:oMath>
                </a14:m>
                <a:r>
                  <a:rPr lang="en-US" sz="2000" dirty="0">
                    <a:latin typeface="Arial" panose="020B0604020202020204" pitchFamily="34" charset="0"/>
                    <a:cs typeface="Arial" panose="020B0604020202020204" pitchFamily="34" charset="0"/>
                  </a:rPr>
                  <a:t>  will always be negative.</a:t>
                </a:r>
              </a:p>
              <a:p>
                <a:endParaRPr lang="en-US" sz="2000" b="0" dirty="0">
                  <a:latin typeface="Arial" panose="020B0604020202020204" pitchFamily="34" charset="0"/>
                  <a:cs typeface="Arial" panose="020B0604020202020204" pitchFamily="34" charset="0"/>
                </a:endParaRPr>
              </a:p>
            </p:txBody>
          </p:sp>
        </mc:Choice>
        <mc:Fallback>
          <p:sp>
            <p:nvSpPr>
              <p:cNvPr id="3" name="Text Placeholder 2">
                <a:extLst>
                  <a:ext uri="{FF2B5EF4-FFF2-40B4-BE49-F238E27FC236}">
                    <a16:creationId xmlns:a16="http://schemas.microsoft.com/office/drawing/2014/main" id="{E918F2DB-6A64-42BE-9313-ED5969D3A812}"/>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3B38D3C-211D-49EA-98E4-BE62F5218C75}"/>
              </a:ext>
            </a:extLst>
          </p:cNvPr>
          <p:cNvSpPr>
            <a:spLocks noGrp="1"/>
          </p:cNvSpPr>
          <p:nvPr>
            <p:ph type="title"/>
          </p:nvPr>
        </p:nvSpPr>
        <p:spPr/>
        <p:txBody>
          <a:bodyPr/>
          <a:lstStyle/>
          <a:p>
            <a:r>
              <a:rPr lang="en-US" dirty="0"/>
              <a:t>Theoretical Understanding</a:t>
            </a:r>
          </a:p>
        </p:txBody>
      </p:sp>
    </p:spTree>
    <p:extLst>
      <p:ext uri="{BB962C8B-B14F-4D97-AF65-F5344CB8AC3E}">
        <p14:creationId xmlns:p14="http://schemas.microsoft.com/office/powerpoint/2010/main" val="29287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9FE09-0322-416D-A098-1CCF7C532180}"/>
              </a:ext>
            </a:extLst>
          </p:cNvPr>
          <p:cNvSpPr>
            <a:spLocks noGrp="1"/>
          </p:cNvSpPr>
          <p:nvPr>
            <p:ph type="sldNum" sz="quarter" idx="13"/>
          </p:nvPr>
        </p:nvSpPr>
        <p:spPr/>
        <p:txBody>
          <a:bodyPr/>
          <a:lstStyle/>
          <a:p>
            <a:fld id="{12342C3A-DD85-7843-B416-BD52AB030D59}" type="slidenum">
              <a:rPr lang="en-US" smtClean="0"/>
              <a:pPr/>
              <a:t>34</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3EA44CA-BD2E-44B1-9700-07858FB3E46B}"/>
                  </a:ext>
                </a:extLst>
              </p:cNvPr>
              <p:cNvSpPr>
                <a:spLocks noGrp="1"/>
              </p:cNvSpPr>
              <p:nvPr>
                <p:ph type="body" sz="quarter" idx="12"/>
              </p:nvPr>
            </p:nvSpPr>
            <p:spPr>
              <a:xfrm>
                <a:off x="302605" y="1112109"/>
                <a:ext cx="11816243" cy="4981786"/>
              </a:xfrm>
            </p:spPr>
            <p:txBody>
              <a:bodyPr/>
              <a:lstStyle/>
              <a:p>
                <a:r>
                  <a:rPr lang="en-US" sz="2000" dirty="0"/>
                  <a:t>Re-derive the gradient of log of the spike and slab prior in terms of the posterior probability:</a:t>
                </a:r>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num>
                        <m:den>
                          <m:r>
                            <a:rPr lang="en-US" sz="2000" i="1" smtClean="0">
                              <a:latin typeface="Cambria Math" panose="02040503050406030204" pitchFamily="18" charset="0"/>
                            </a:rPr>
                            <m:t>𝜕</m:t>
                          </m:r>
                          <m:r>
                            <a:rPr lang="en-US" sz="2000" b="0" i="1" smtClean="0">
                              <a:latin typeface="Cambria Math" panose="02040503050406030204" pitchFamily="18" charset="0"/>
                            </a:rPr>
                            <m:t>𝑧</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𝑠𝑠</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α</m:t>
                                  </m:r>
                                </m:e>
                                <m:sub>
                                  <m:r>
                                    <a:rPr lang="en-US" sz="2000" b="0" i="1" smtClean="0">
                                      <a:latin typeface="Cambria Math" panose="02040503050406030204" pitchFamily="18" charset="0"/>
                                    </a:rPr>
                                    <m:t>1</m:t>
                                  </m:r>
                                </m:sub>
                              </m:sSub>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m:rPr>
                                          <m:sty m:val="p"/>
                                        </m:rPr>
                                        <a:rPr lang="el-GR" sz="2000" b="0" i="1" smtClean="0">
                                          <a:latin typeface="Cambria Math" panose="02040503050406030204" pitchFamily="18" charset="0"/>
                                        </a:rPr>
                                        <m:t>π</m:t>
                                      </m:r>
                                    </m:e>
                                  </m:rad>
                                  <m:sSub>
                                    <m:sSubPr>
                                      <m:ctrlPr>
                                        <a:rPr lang="en-US" sz="2000" b="0" i="1" smtClean="0">
                                          <a:latin typeface="Cambria Math" panose="02040503050406030204" pitchFamily="18" charset="0"/>
                                        </a:rPr>
                                      </m:ctrlPr>
                                    </m:sSub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Sub>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m:rPr>
                                              <m:sty m:val="p"/>
                                            </m:rPr>
                                            <a:rPr lang="el-GR" sz="2000" b="0" i="1" smtClean="0">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den>
                                  </m:f>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𝑧</m:t>
                                  </m:r>
                                </m:num>
                                <m:den>
                                  <m:sSubSup>
                                    <m:sSubSupPr>
                                      <m:ctrlPr>
                                        <a:rPr lang="en-US" sz="2000" b="0" i="1" smtClean="0">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2</m:t>
                                  </m:r>
                                </m:sub>
                              </m:sSub>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m:rPr>
                                          <m:sty m:val="p"/>
                                        </m:rPr>
                                        <a:rPr lang="el-GR" sz="2000" i="1">
                                          <a:latin typeface="Cambria Math" panose="02040503050406030204" pitchFamily="18" charset="0"/>
                                        </a:rPr>
                                        <m:t>π</m:t>
                                      </m:r>
                                    </m:e>
                                  </m:rad>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Sub>
                                </m:den>
                              </m:f>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num>
                                    <m:den>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den>
                                  </m:f>
                                </m:sup>
                              </m:sSup>
                              <m:f>
                                <m:fPr>
                                  <m:ctrlPr>
                                    <a:rPr lang="en-US" sz="2000" i="1">
                                      <a:latin typeface="Cambria Math" panose="02040503050406030204" pitchFamily="18" charset="0"/>
                                    </a:rPr>
                                  </m:ctrlPr>
                                </m:fPr>
                                <m:num>
                                  <m:r>
                                    <a:rPr lang="en-US" sz="2000" i="1">
                                      <a:latin typeface="Cambria Math" panose="02040503050406030204" pitchFamily="18" charset="0"/>
                                    </a:rPr>
                                    <m:t>𝑧</m:t>
                                  </m:r>
                                </m:num>
                                <m:den>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den>
                              </m:f>
                            </m:num>
                            <m:den>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i="1">
                                      <a:latin typeface="Cambria Math" panose="02040503050406030204" pitchFamily="18" charset="0"/>
                                    </a:rPr>
                                    <m:t>1</m:t>
                                  </m:r>
                                </m:sub>
                              </m:sSub>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m:rPr>
                                          <m:sty m:val="p"/>
                                        </m:rPr>
                                        <a:rPr lang="el-GR" sz="2000" i="1">
                                          <a:latin typeface="Cambria Math" panose="02040503050406030204" pitchFamily="18" charset="0"/>
                                        </a:rPr>
                                        <m:t>π</m:t>
                                      </m:r>
                                    </m:e>
                                  </m:rad>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i="1">
                                          <a:latin typeface="Cambria Math" panose="02040503050406030204" pitchFamily="18" charset="0"/>
                                        </a:rPr>
                                        <m:t>1</m:t>
                                      </m:r>
                                    </m:sub>
                                  </m:sSub>
                                </m:den>
                              </m:f>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num>
                                    <m:den>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1</m:t>
                                          </m:r>
                                        </m:sub>
                                        <m:sup>
                                          <m:r>
                                            <a:rPr lang="en-US" sz="2000" i="1">
                                              <a:latin typeface="Cambria Math" panose="02040503050406030204" pitchFamily="18" charset="0"/>
                                            </a:rPr>
                                            <m:t>2</m:t>
                                          </m:r>
                                        </m:sup>
                                      </m:sSubSup>
                                    </m:den>
                                  </m:f>
                                </m:sup>
                              </m:sSup>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α</m:t>
                                  </m:r>
                                </m:e>
                                <m:sub>
                                  <m:r>
                                    <a:rPr lang="en-US" sz="2000" b="0" i="1" smtClean="0">
                                      <a:latin typeface="Cambria Math" panose="02040503050406030204" pitchFamily="18" charset="0"/>
                                    </a:rPr>
                                    <m:t>2</m:t>
                                  </m:r>
                                </m:sub>
                              </m:sSub>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m:rPr>
                                          <m:sty m:val="p"/>
                                        </m:rPr>
                                        <a:rPr lang="el-GR" sz="2000" i="1">
                                          <a:latin typeface="Cambria Math" panose="02040503050406030204" pitchFamily="18" charset="0"/>
                                        </a:rPr>
                                        <m:t>π</m:t>
                                      </m:r>
                                    </m:e>
                                  </m:rad>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Sub>
                                </m:den>
                              </m:f>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num>
                                    <m:den>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den>
                                  </m:f>
                                </m:sup>
                              </m:sSup>
                            </m:den>
                          </m:f>
                        </m:e>
                      </m:func>
                      <m:r>
                        <a:rPr lang="en-US" sz="2000" b="0" i="1" smtClean="0">
                          <a:latin typeface="Cambria Math" panose="02040503050406030204" pitchFamily="18" charset="0"/>
                        </a:rPr>
                        <m:t>=−</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𝑧</m:t>
                          </m:r>
                        </m:e>
                      </m:d>
                      <m:f>
                        <m:fPr>
                          <m:ctrlPr>
                            <a:rPr lang="en-US" sz="2000" i="1">
                              <a:latin typeface="Cambria Math" panose="02040503050406030204" pitchFamily="18" charset="0"/>
                            </a:rPr>
                          </m:ctrlPr>
                        </m:fPr>
                        <m:num>
                          <m:r>
                            <a:rPr lang="en-US" sz="2000" i="1">
                              <a:latin typeface="Cambria Math" panose="02040503050406030204" pitchFamily="18" charset="0"/>
                            </a:rPr>
                            <m:t>𝑧</m:t>
                          </m:r>
                        </m:num>
                        <m:den>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1</m:t>
                              </m:r>
                            </m:sub>
                            <m:sup>
                              <m:r>
                                <a:rPr lang="en-US" sz="2000" i="1">
                                  <a:latin typeface="Cambria Math" panose="02040503050406030204" pitchFamily="18" charset="0"/>
                                </a:rPr>
                                <m:t>2</m:t>
                              </m:r>
                            </m:sup>
                          </m:sSubSup>
                        </m:den>
                      </m:f>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𝑧</m:t>
                          </m:r>
                        </m:num>
                        <m:den>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den>
                      </m:f>
                    </m:oMath>
                  </m:oMathPara>
                </a14:m>
                <a:endParaRPr lang="en-US" sz="2000" dirty="0"/>
              </a:p>
              <a:p>
                <a:endParaRPr lang="en-US" sz="2000" dirty="0"/>
              </a:p>
              <a:p>
                <a:r>
                  <a:rPr lang="en-US" sz="2000" dirty="0"/>
                  <a:t>When latent variable </a:t>
                </a:r>
                <a14:m>
                  <m:oMath xmlns:m="http://schemas.openxmlformats.org/officeDocument/2006/math">
                    <m:r>
                      <a:rPr lang="en-US" sz="2000" b="0" i="1" smtClean="0">
                        <a:latin typeface="Cambria Math" panose="02040503050406030204" pitchFamily="18" charset="0"/>
                      </a:rPr>
                      <m:t>𝑧</m:t>
                    </m:r>
                  </m:oMath>
                </a14:m>
                <a:r>
                  <a:rPr lang="en-US" sz="2000" dirty="0"/>
                  <a:t> tends to be large,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𝑧</m:t>
                        </m:r>
                      </m:e>
                    </m:d>
                    <m:r>
                      <a:rPr lang="en-US" sz="2000" b="0" i="1" smtClean="0">
                        <a:latin typeface="Cambria Math" panose="02040503050406030204" pitchFamily="18" charset="0"/>
                      </a:rPr>
                      <m:t>→1, </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𝑧</m:t>
                        </m:r>
                      </m:e>
                    </m:d>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→0, </m:t>
                    </m:r>
                  </m:oMath>
                </a14:m>
                <a:r>
                  <a:rPr lang="en-US" sz="2000" dirty="0"/>
                  <a:t>the gradient will approach to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𝑧</m:t>
                        </m:r>
                      </m:num>
                      <m:den>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i="1">
                                <a:latin typeface="Cambria Math" panose="02040503050406030204" pitchFamily="18" charset="0"/>
                              </a:rPr>
                              <m:t>1</m:t>
                            </m:r>
                          </m:sub>
                          <m:sup>
                            <m:r>
                              <a:rPr lang="en-US" sz="2000" i="1">
                                <a:latin typeface="Cambria Math" panose="02040503050406030204" pitchFamily="18" charset="0"/>
                              </a:rPr>
                              <m:t>2</m:t>
                            </m:r>
                          </m:sup>
                        </m:sSubSup>
                      </m:den>
                    </m:f>
                  </m:oMath>
                </a14:m>
                <a:r>
                  <a:rPr lang="en-US" sz="2000" dirty="0"/>
                  <a:t>.</a:t>
                </a:r>
              </a:p>
              <a:p>
                <a:r>
                  <a:rPr lang="en-US" sz="2000" dirty="0"/>
                  <a:t>When latent variable </a:t>
                </a:r>
                <a14:m>
                  <m:oMath xmlns:m="http://schemas.openxmlformats.org/officeDocument/2006/math">
                    <m:r>
                      <a:rPr lang="en-US" sz="2000" b="0" i="1" smtClean="0">
                        <a:latin typeface="Cambria Math" panose="02040503050406030204" pitchFamily="18" charset="0"/>
                      </a:rPr>
                      <m:t>𝑧</m:t>
                    </m:r>
                  </m:oMath>
                </a14:m>
                <a:r>
                  <a:rPr lang="en-US" sz="2000" dirty="0"/>
                  <a:t> tends to be small,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2</m:t>
                            </m:r>
                          </m:sub>
                        </m:sSub>
                      </m:e>
                      <m:e>
                        <m:r>
                          <a:rPr lang="en-US" sz="2000" i="1">
                            <a:latin typeface="Cambria Math" panose="02040503050406030204" pitchFamily="18" charset="0"/>
                          </a:rPr>
                          <m:t>𝑧</m:t>
                        </m:r>
                      </m:e>
                    </m:d>
                    <m:r>
                      <a:rPr lang="en-US" sz="2000" i="1">
                        <a:latin typeface="Cambria Math" panose="02040503050406030204" pitchFamily="18" charset="0"/>
                      </a:rPr>
                      <m:t>→1, </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b="0" i="1" smtClean="0">
                                <a:latin typeface="Cambria Math" panose="02040503050406030204" pitchFamily="18" charset="0"/>
                              </a:rPr>
                              <m:t>1</m:t>
                            </m:r>
                          </m:sub>
                        </m:sSub>
                      </m:e>
                      <m:e>
                        <m:r>
                          <a:rPr lang="en-US" sz="2000" i="1">
                            <a:latin typeface="Cambria Math" panose="02040503050406030204" pitchFamily="18" charset="0"/>
                          </a:rPr>
                          <m:t>𝑧</m:t>
                        </m:r>
                      </m:e>
                    </m:d>
                    <m:r>
                      <a:rPr lang="en-US" sz="2000" i="1">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→0</m:t>
                    </m:r>
                  </m:oMath>
                </a14:m>
                <a:r>
                  <a:rPr lang="en-US" sz="2000" dirty="0"/>
                  <a:t>,the gradient will approach to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𝑧</m:t>
                        </m:r>
                      </m:num>
                      <m:den>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den>
                    </m:f>
                  </m:oMath>
                </a14:m>
                <a:r>
                  <a:rPr lang="en-US" sz="2000" dirty="0"/>
                  <a:t>.</a:t>
                </a:r>
              </a:p>
              <a:p>
                <a:r>
                  <a:rPr lang="en-US" sz="2000" dirty="0"/>
                  <a:t>Since </a:t>
                </a:r>
                <a14:m>
                  <m:oMath xmlns:m="http://schemas.openxmlformats.org/officeDocument/2006/math">
                    <m:sSub>
                      <m:sSubPr>
                        <m:ctrlPr>
                          <a:rPr lang="en-US" sz="2000" i="1" smtClean="0">
                            <a:latin typeface="Cambria Math" panose="02040503050406030204" pitchFamily="18" charset="0"/>
                          </a:rPr>
                        </m:ctrlPr>
                      </m:sSubPr>
                      <m:e>
                        <m:r>
                          <m:rPr>
                            <m:sty m:val="p"/>
                          </m:rPr>
                          <a:rPr lang="el-GR" sz="2000" i="1">
                            <a:latin typeface="Cambria Math" panose="02040503050406030204" pitchFamily="18" charset="0"/>
                          </a:rPr>
                          <m:t>σ</m:t>
                        </m:r>
                      </m:e>
                      <m:sub>
                        <m:r>
                          <a:rPr lang="en-US" sz="2000" b="0" i="1" smtClean="0">
                            <a:latin typeface="Cambria Math" panose="02040503050406030204" pitchFamily="18" charset="0"/>
                          </a:rPr>
                          <m:t>2</m:t>
                        </m:r>
                      </m:sub>
                    </m:sSub>
                  </m:oMath>
                </a14:m>
                <a:r>
                  <a:rPr lang="en-US" sz="2000" dirty="0"/>
                  <a:t> is small, their will be a strong power to push this latent variable towards 0.</a:t>
                </a:r>
              </a:p>
              <a:p>
                <a:endParaRPr lang="en-US" sz="2000" dirty="0"/>
              </a:p>
            </p:txBody>
          </p:sp>
        </mc:Choice>
        <mc:Fallback>
          <p:sp>
            <p:nvSpPr>
              <p:cNvPr id="3" name="Text Placeholder 2">
                <a:extLst>
                  <a:ext uri="{FF2B5EF4-FFF2-40B4-BE49-F238E27FC236}">
                    <a16:creationId xmlns:a16="http://schemas.microsoft.com/office/drawing/2014/main" id="{A3EA44CA-BD2E-44B1-9700-07858FB3E46B}"/>
                  </a:ext>
                </a:extLst>
              </p:cNvPr>
              <p:cNvSpPr>
                <a:spLocks noGrp="1" noRot="1" noChangeAspect="1" noMove="1" noResize="1" noEditPoints="1" noAdjustHandles="1" noChangeArrowheads="1" noChangeShapeType="1" noTextEdit="1"/>
              </p:cNvSpPr>
              <p:nvPr>
                <p:ph type="body" sz="quarter" idx="12"/>
              </p:nvPr>
            </p:nvSpPr>
            <p:spPr>
              <a:xfrm>
                <a:off x="302605" y="1112109"/>
                <a:ext cx="11816243" cy="4981786"/>
              </a:xfrm>
              <a:blipFill>
                <a:blip r:embed="rId2"/>
                <a:stretch>
                  <a:fillRect l="-568"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F53561CD-F303-4A70-BDCF-B9D5DF51E39C}"/>
              </a:ext>
            </a:extLst>
          </p:cNvPr>
          <p:cNvSpPr>
            <a:spLocks noGrp="1"/>
          </p:cNvSpPr>
          <p:nvPr>
            <p:ph type="title"/>
          </p:nvPr>
        </p:nvSpPr>
        <p:spPr/>
        <p:txBody>
          <a:bodyPr/>
          <a:lstStyle/>
          <a:p>
            <a:r>
              <a:rPr lang="en-US" dirty="0"/>
              <a:t>Theoretical Understanding</a:t>
            </a:r>
          </a:p>
        </p:txBody>
      </p:sp>
    </p:spTree>
    <p:extLst>
      <p:ext uri="{BB962C8B-B14F-4D97-AF65-F5344CB8AC3E}">
        <p14:creationId xmlns:p14="http://schemas.microsoft.com/office/powerpoint/2010/main" val="41218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AD013-599E-40C0-8C45-8164305EA9B2}"/>
              </a:ext>
            </a:extLst>
          </p:cNvPr>
          <p:cNvSpPr>
            <a:spLocks noGrp="1"/>
          </p:cNvSpPr>
          <p:nvPr>
            <p:ph type="sldNum" sz="quarter" idx="13"/>
          </p:nvPr>
        </p:nvSpPr>
        <p:spPr/>
        <p:txBody>
          <a:bodyPr/>
          <a:lstStyle/>
          <a:p>
            <a:fld id="{12342C3A-DD85-7843-B416-BD52AB030D59}" type="slidenum">
              <a:rPr lang="en-US" smtClean="0"/>
              <a:pPr/>
              <a:t>35</a:t>
            </a:fld>
            <a:endParaRPr lang="en-US" dirty="0"/>
          </a:p>
        </p:txBody>
      </p:sp>
      <p:sp>
        <p:nvSpPr>
          <p:cNvPr id="3" name="Text Placeholder 2">
            <a:extLst>
              <a:ext uri="{FF2B5EF4-FFF2-40B4-BE49-F238E27FC236}">
                <a16:creationId xmlns:a16="http://schemas.microsoft.com/office/drawing/2014/main" id="{2C7C0EE5-EC79-46F1-9222-032B5184F576}"/>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Learning Generator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From Dense to Sparse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Proposed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rPr>
              <a:t>Experimental Results</a:t>
            </a:r>
          </a:p>
        </p:txBody>
      </p:sp>
      <p:sp>
        <p:nvSpPr>
          <p:cNvPr id="4" name="Title 3">
            <a:extLst>
              <a:ext uri="{FF2B5EF4-FFF2-40B4-BE49-F238E27FC236}">
                <a16:creationId xmlns:a16="http://schemas.microsoft.com/office/drawing/2014/main" id="{0CBCD371-8105-4F94-B9C9-AB4B32475A5C}"/>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9491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60EEA3-3B32-4315-8783-0339006D7237}"/>
              </a:ext>
            </a:extLst>
          </p:cNvPr>
          <p:cNvSpPr>
            <a:spLocks noGrp="1"/>
          </p:cNvSpPr>
          <p:nvPr>
            <p:ph type="sldNum" sz="quarter" idx="13"/>
          </p:nvPr>
        </p:nvSpPr>
        <p:spPr/>
        <p:txBody>
          <a:bodyPr/>
          <a:lstStyle/>
          <a:p>
            <a:fld id="{12342C3A-DD85-7843-B416-BD52AB030D59}" type="slidenum">
              <a:rPr lang="en-US" smtClean="0"/>
              <a:pPr/>
              <a:t>36</a:t>
            </a:fld>
            <a:endParaRPr lang="en-US" dirty="0"/>
          </a:p>
        </p:txBody>
      </p:sp>
      <p:sp>
        <p:nvSpPr>
          <p:cNvPr id="3" name="Text Placeholder 2">
            <a:extLst>
              <a:ext uri="{FF2B5EF4-FFF2-40B4-BE49-F238E27FC236}">
                <a16:creationId xmlns:a16="http://schemas.microsoft.com/office/drawing/2014/main" id="{084F9735-8CB1-462F-B919-43311E79C0EC}"/>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We test the model on MNIST, Fashion-MNIST, Street View Housing Numbers (SVHN) and Celebrity (CelebA) datasets.</a:t>
            </a:r>
          </a:p>
          <a:p>
            <a:endParaRPr lang="en-US" sz="2000" dirty="0"/>
          </a:p>
          <a:p>
            <a:pPr marL="285750" indent="-285750">
              <a:buFont typeface="Arial" panose="020B0604020202020204" pitchFamily="34" charset="0"/>
              <a:buChar char="•"/>
            </a:pPr>
            <a:r>
              <a:rPr lang="en-US" sz="2000" dirty="0"/>
              <a:t>Test reconstruction, traversal, classification, and denoising tasks.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Ablation study on Langevin noise term and constant sparsity.</a:t>
            </a:r>
          </a:p>
          <a:p>
            <a:pPr marL="285750" indent="-28575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58F164D4-227E-498A-96B7-B97DD2B03913}"/>
              </a:ext>
            </a:extLst>
          </p:cNvPr>
          <p:cNvSpPr>
            <a:spLocks noGrp="1"/>
          </p:cNvSpPr>
          <p:nvPr>
            <p:ph type="title"/>
          </p:nvPr>
        </p:nvSpPr>
        <p:spPr/>
        <p:txBody>
          <a:bodyPr/>
          <a:lstStyle/>
          <a:p>
            <a:r>
              <a:rPr lang="en-US" dirty="0"/>
              <a:t>Experimental Settings</a:t>
            </a:r>
          </a:p>
        </p:txBody>
      </p:sp>
    </p:spTree>
    <p:extLst>
      <p:ext uri="{BB962C8B-B14F-4D97-AF65-F5344CB8AC3E}">
        <p14:creationId xmlns:p14="http://schemas.microsoft.com/office/powerpoint/2010/main" val="26312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C581F4-A71E-40DA-99DE-15460373639E}"/>
              </a:ext>
            </a:extLst>
          </p:cNvPr>
          <p:cNvSpPr>
            <a:spLocks noGrp="1"/>
          </p:cNvSpPr>
          <p:nvPr>
            <p:ph type="sldNum" sz="quarter" idx="13"/>
          </p:nvPr>
        </p:nvSpPr>
        <p:spPr/>
        <p:txBody>
          <a:bodyPr/>
          <a:lstStyle/>
          <a:p>
            <a:fld id="{12342C3A-DD85-7843-B416-BD52AB030D59}" type="slidenum">
              <a:rPr lang="en-US" smtClean="0"/>
              <a:pPr/>
              <a:t>37</a:t>
            </a:fld>
            <a:endParaRPr lang="en-US" dirty="0"/>
          </a:p>
        </p:txBody>
      </p:sp>
      <p:sp>
        <p:nvSpPr>
          <p:cNvPr id="4" name="Title 3">
            <a:extLst>
              <a:ext uri="{FF2B5EF4-FFF2-40B4-BE49-F238E27FC236}">
                <a16:creationId xmlns:a16="http://schemas.microsoft.com/office/drawing/2014/main" id="{DA41D204-1B8E-4A24-BDCF-CAB53FF312B5}"/>
              </a:ext>
            </a:extLst>
          </p:cNvPr>
          <p:cNvSpPr>
            <a:spLocks noGrp="1"/>
          </p:cNvSpPr>
          <p:nvPr>
            <p:ph type="title"/>
          </p:nvPr>
        </p:nvSpPr>
        <p:spPr/>
        <p:txBody>
          <a:bodyPr/>
          <a:lstStyle/>
          <a:p>
            <a:r>
              <a:rPr lang="en-US" dirty="0"/>
              <a:t>Results – Enforce Sparsity</a:t>
            </a:r>
          </a:p>
        </p:txBody>
      </p:sp>
      <p:pic>
        <p:nvPicPr>
          <p:cNvPr id="6" name="Picture 5" descr="A picture containing text, screenshot, posing&#10;&#10;Description automatically generated">
            <a:extLst>
              <a:ext uri="{FF2B5EF4-FFF2-40B4-BE49-F238E27FC236}">
                <a16:creationId xmlns:a16="http://schemas.microsoft.com/office/drawing/2014/main" id="{D240229A-1463-4B7A-9B09-BA710D9F1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340" y="1443104"/>
            <a:ext cx="8215072" cy="2850127"/>
          </a:xfrm>
          <a:prstGeom prst="rect">
            <a:avLst/>
          </a:prstGeom>
        </p:spPr>
      </p:pic>
      <p:sp>
        <p:nvSpPr>
          <p:cNvPr id="3" name="TextBox 2">
            <a:extLst>
              <a:ext uri="{FF2B5EF4-FFF2-40B4-BE49-F238E27FC236}">
                <a16:creationId xmlns:a16="http://schemas.microsoft.com/office/drawing/2014/main" id="{9511EA27-AB67-4FE8-8958-4C8A114A3A44}"/>
              </a:ext>
            </a:extLst>
          </p:cNvPr>
          <p:cNvSpPr txBox="1"/>
          <p:nvPr/>
        </p:nvSpPr>
        <p:spPr>
          <a:xfrm>
            <a:off x="2460028" y="4582063"/>
            <a:ext cx="7528560" cy="400110"/>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Latent Representations with Different Levels of sparsity level α. </a:t>
            </a:r>
          </a:p>
        </p:txBody>
      </p:sp>
    </p:spTree>
    <p:extLst>
      <p:ext uri="{BB962C8B-B14F-4D97-AF65-F5344CB8AC3E}">
        <p14:creationId xmlns:p14="http://schemas.microsoft.com/office/powerpoint/2010/main" val="394229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695E42-7ACB-49C1-9D60-784FD5B33E5B}"/>
              </a:ext>
            </a:extLst>
          </p:cNvPr>
          <p:cNvSpPr>
            <a:spLocks noGrp="1"/>
          </p:cNvSpPr>
          <p:nvPr>
            <p:ph type="sldNum" sz="quarter" idx="13"/>
          </p:nvPr>
        </p:nvSpPr>
        <p:spPr/>
        <p:txBody>
          <a:bodyPr/>
          <a:lstStyle/>
          <a:p>
            <a:fld id="{12342C3A-DD85-7843-B416-BD52AB030D59}" type="slidenum">
              <a:rPr lang="en-US" smtClean="0"/>
              <a:pPr/>
              <a:t>38</a:t>
            </a:fld>
            <a:endParaRPr lang="en-US" dirty="0"/>
          </a:p>
        </p:txBody>
      </p:sp>
      <p:sp>
        <p:nvSpPr>
          <p:cNvPr id="4" name="Title 3">
            <a:extLst>
              <a:ext uri="{FF2B5EF4-FFF2-40B4-BE49-F238E27FC236}">
                <a16:creationId xmlns:a16="http://schemas.microsoft.com/office/drawing/2014/main" id="{28557299-29DF-456D-9C98-AF91A01DEDD0}"/>
              </a:ext>
            </a:extLst>
          </p:cNvPr>
          <p:cNvSpPr>
            <a:spLocks noGrp="1"/>
          </p:cNvSpPr>
          <p:nvPr>
            <p:ph type="title"/>
          </p:nvPr>
        </p:nvSpPr>
        <p:spPr/>
        <p:txBody>
          <a:bodyPr/>
          <a:lstStyle/>
          <a:p>
            <a:r>
              <a:rPr lang="en-US" dirty="0"/>
              <a:t>Results – Reconstruction</a:t>
            </a:r>
          </a:p>
        </p:txBody>
      </p:sp>
      <p:pic>
        <p:nvPicPr>
          <p:cNvPr id="8" name="Picture 7" descr="Graphical user interface&#10;&#10;Description automatically generated with medium confidence">
            <a:extLst>
              <a:ext uri="{FF2B5EF4-FFF2-40B4-BE49-F238E27FC236}">
                <a16:creationId xmlns:a16="http://schemas.microsoft.com/office/drawing/2014/main" id="{7F7D0781-690F-4B2B-84AF-24EF37FE5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26" y="1187808"/>
            <a:ext cx="4953429" cy="3421677"/>
          </a:xfrm>
          <a:prstGeom prst="rect">
            <a:avLst/>
          </a:prstGeom>
        </p:spPr>
      </p:pic>
      <p:sp>
        <p:nvSpPr>
          <p:cNvPr id="13" name="TextBox 12">
            <a:extLst>
              <a:ext uri="{FF2B5EF4-FFF2-40B4-BE49-F238E27FC236}">
                <a16:creationId xmlns:a16="http://schemas.microsoft.com/office/drawing/2014/main" id="{4C0ABBC3-D241-4D3C-B39D-6680388F6359}"/>
              </a:ext>
            </a:extLst>
          </p:cNvPr>
          <p:cNvSpPr txBox="1"/>
          <p:nvPr/>
        </p:nvSpPr>
        <p:spPr>
          <a:xfrm>
            <a:off x="5960862" y="4901748"/>
            <a:ext cx="589585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Peak Signal-to-Noise Ratio (PSNR). Higher PSNR means better reconstruction quality.</a:t>
            </a:r>
          </a:p>
        </p:txBody>
      </p:sp>
      <p:pic>
        <p:nvPicPr>
          <p:cNvPr id="5" name="Picture 4">
            <a:extLst>
              <a:ext uri="{FF2B5EF4-FFF2-40B4-BE49-F238E27FC236}">
                <a16:creationId xmlns:a16="http://schemas.microsoft.com/office/drawing/2014/main" id="{0DB278E8-8743-4F79-9839-D6BA3DD6B30B}"/>
              </a:ext>
            </a:extLst>
          </p:cNvPr>
          <p:cNvPicPr>
            <a:picLocks noChangeAspect="1"/>
          </p:cNvPicPr>
          <p:nvPr/>
        </p:nvPicPr>
        <p:blipFill>
          <a:blip r:embed="rId3"/>
          <a:stretch>
            <a:fillRect/>
          </a:stretch>
        </p:blipFill>
        <p:spPr>
          <a:xfrm>
            <a:off x="5835301" y="1787814"/>
            <a:ext cx="6069207" cy="2267899"/>
          </a:xfrm>
          <a:prstGeom prst="rect">
            <a:avLst/>
          </a:prstGeom>
        </p:spPr>
      </p:pic>
      <p:sp>
        <p:nvSpPr>
          <p:cNvPr id="6" name="TextBox 5">
            <a:extLst>
              <a:ext uri="{FF2B5EF4-FFF2-40B4-BE49-F238E27FC236}">
                <a16:creationId xmlns:a16="http://schemas.microsoft.com/office/drawing/2014/main" id="{3D21CE33-2563-4918-B857-2575A663E9C1}"/>
              </a:ext>
            </a:extLst>
          </p:cNvPr>
          <p:cNvSpPr txBox="1"/>
          <p:nvPr/>
        </p:nvSpPr>
        <p:spPr>
          <a:xfrm>
            <a:off x="481584" y="4898418"/>
            <a:ext cx="5181227" cy="400110"/>
          </a:xfrm>
          <a:prstGeom prst="rect">
            <a:avLst/>
          </a:prstGeom>
          <a:noFill/>
        </p:spPr>
        <p:txBody>
          <a:bodyPr wrap="none" rtlCol="0">
            <a:spAutoFit/>
          </a:bodyPr>
          <a:lstStyle/>
          <a:p>
            <a:r>
              <a:rPr lang="en-US" sz="2000" b="0" i="0" dirty="0">
                <a:effectLst/>
                <a:latin typeface="Arial" panose="020B0604020202020204" pitchFamily="34" charset="0"/>
                <a:cs typeface="Arial" panose="020B0604020202020204" pitchFamily="34" charset="0"/>
              </a:rPr>
              <a:t>Reconstructed Images on various datasets. </a:t>
            </a:r>
          </a:p>
        </p:txBody>
      </p:sp>
    </p:spTree>
    <p:extLst>
      <p:ext uri="{BB962C8B-B14F-4D97-AF65-F5344CB8AC3E}">
        <p14:creationId xmlns:p14="http://schemas.microsoft.com/office/powerpoint/2010/main" val="996997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0A56C-F67C-4AC5-AF19-658043FE3735}"/>
              </a:ext>
            </a:extLst>
          </p:cNvPr>
          <p:cNvSpPr>
            <a:spLocks noGrp="1"/>
          </p:cNvSpPr>
          <p:nvPr>
            <p:ph type="sldNum" sz="quarter" idx="13"/>
          </p:nvPr>
        </p:nvSpPr>
        <p:spPr/>
        <p:txBody>
          <a:bodyPr/>
          <a:lstStyle/>
          <a:p>
            <a:fld id="{12342C3A-DD85-7843-B416-BD52AB030D59}" type="slidenum">
              <a:rPr lang="en-US" smtClean="0"/>
              <a:pPr/>
              <a:t>39</a:t>
            </a:fld>
            <a:endParaRPr lang="en-US" dirty="0"/>
          </a:p>
        </p:txBody>
      </p:sp>
      <p:sp>
        <p:nvSpPr>
          <p:cNvPr id="4" name="Title 3">
            <a:extLst>
              <a:ext uri="{FF2B5EF4-FFF2-40B4-BE49-F238E27FC236}">
                <a16:creationId xmlns:a16="http://schemas.microsoft.com/office/drawing/2014/main" id="{13588C49-621B-4474-AC53-1A771A6A3CCA}"/>
              </a:ext>
            </a:extLst>
          </p:cNvPr>
          <p:cNvSpPr>
            <a:spLocks noGrp="1"/>
          </p:cNvSpPr>
          <p:nvPr>
            <p:ph type="title"/>
          </p:nvPr>
        </p:nvSpPr>
        <p:spPr/>
        <p:txBody>
          <a:bodyPr/>
          <a:lstStyle/>
          <a:p>
            <a:r>
              <a:rPr lang="en-US" dirty="0"/>
              <a:t>Results - Explainability</a:t>
            </a:r>
          </a:p>
        </p:txBody>
      </p:sp>
      <p:pic>
        <p:nvPicPr>
          <p:cNvPr id="8" name="Picture 7" descr="A collage of a person's face&#10;&#10;Description automatically generated with medium confidence">
            <a:extLst>
              <a:ext uri="{FF2B5EF4-FFF2-40B4-BE49-F238E27FC236}">
                <a16:creationId xmlns:a16="http://schemas.microsoft.com/office/drawing/2014/main" id="{F0A9BB62-61D6-4A0A-BBC5-CE315739E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341" y="954217"/>
            <a:ext cx="5573245" cy="4525604"/>
          </a:xfrm>
          <a:prstGeom prst="rect">
            <a:avLst/>
          </a:prstGeom>
        </p:spPr>
      </p:pic>
      <p:sp>
        <p:nvSpPr>
          <p:cNvPr id="7" name="TextBox 6">
            <a:extLst>
              <a:ext uri="{FF2B5EF4-FFF2-40B4-BE49-F238E27FC236}">
                <a16:creationId xmlns:a16="http://schemas.microsoft.com/office/drawing/2014/main" id="{363A3D3A-18EC-47D0-99F6-08692B094A60}"/>
              </a:ext>
            </a:extLst>
          </p:cNvPr>
          <p:cNvSpPr txBox="1"/>
          <p:nvPr/>
        </p:nvSpPr>
        <p:spPr>
          <a:xfrm>
            <a:off x="3330777" y="5703728"/>
            <a:ext cx="5795493" cy="400110"/>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Latent Traversal using CelebA dataset. </a:t>
            </a:r>
          </a:p>
        </p:txBody>
      </p:sp>
    </p:spTree>
    <p:extLst>
      <p:ext uri="{BB962C8B-B14F-4D97-AF65-F5344CB8AC3E}">
        <p14:creationId xmlns:p14="http://schemas.microsoft.com/office/powerpoint/2010/main" val="242582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7E45C1-1831-419B-A746-2381C86BB33E}"/>
              </a:ext>
            </a:extLst>
          </p:cNvPr>
          <p:cNvSpPr>
            <a:spLocks noGrp="1"/>
          </p:cNvSpPr>
          <p:nvPr>
            <p:ph type="sldNum" sz="quarter" idx="13"/>
          </p:nvPr>
        </p:nvSpPr>
        <p:spPr/>
        <p:txBody>
          <a:bodyPr/>
          <a:lstStyle/>
          <a:p>
            <a:fld id="{12342C3A-DD85-7843-B416-BD52AB030D59}" type="slidenum">
              <a:rPr lang="en-US" smtClean="0"/>
              <a:pPr/>
              <a:t>4</a:t>
            </a:fld>
            <a:endParaRPr lang="en-US" dirty="0"/>
          </a:p>
        </p:txBody>
      </p:sp>
      <p:sp>
        <p:nvSpPr>
          <p:cNvPr id="3" name="Text Placeholder 2">
            <a:extLst>
              <a:ext uri="{FF2B5EF4-FFF2-40B4-BE49-F238E27FC236}">
                <a16:creationId xmlns:a16="http://schemas.microsoft.com/office/drawing/2014/main" id="{AE735484-4BBD-4146-818C-183444037477}"/>
              </a:ext>
            </a:extLst>
          </p:cNvPr>
          <p:cNvSpPr>
            <a:spLocks noGrp="1"/>
          </p:cNvSpPr>
          <p:nvPr>
            <p:ph type="body" sz="quarter" idx="12"/>
          </p:nvPr>
        </p:nvSpPr>
        <p:spPr>
          <a:xfrm>
            <a:off x="302605" y="1112109"/>
            <a:ext cx="6598067" cy="4981786"/>
          </a:xfrm>
        </p:spPr>
        <p:txBody>
          <a:bodyPr/>
          <a:lstStyle/>
          <a:p>
            <a:pPr marL="342900" indent="-342900">
              <a:buFont typeface="Arial" panose="020B0604020202020204" pitchFamily="34" charset="0"/>
              <a:buChar char="•"/>
            </a:pPr>
            <a:r>
              <a:rPr lang="en-US" sz="2000" dirty="0"/>
              <a:t>Representation Learning from data.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Unsupervised Learning with unknown label.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Generator Model for modeling data distribution.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Low dimension is more efficient than High dimension.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Sparse is more useful than Dense representation.</a:t>
            </a:r>
          </a:p>
        </p:txBody>
      </p:sp>
      <p:sp>
        <p:nvSpPr>
          <p:cNvPr id="4" name="Title 3">
            <a:extLst>
              <a:ext uri="{FF2B5EF4-FFF2-40B4-BE49-F238E27FC236}">
                <a16:creationId xmlns:a16="http://schemas.microsoft.com/office/drawing/2014/main" id="{661D14F7-49B3-405D-9DB5-E443F42F1272}"/>
              </a:ext>
            </a:extLst>
          </p:cNvPr>
          <p:cNvSpPr>
            <a:spLocks noGrp="1"/>
          </p:cNvSpPr>
          <p:nvPr>
            <p:ph type="title"/>
          </p:nvPr>
        </p:nvSpPr>
        <p:spPr/>
        <p:txBody>
          <a:bodyPr/>
          <a:lstStyle/>
          <a:p>
            <a:r>
              <a:rPr lang="en-US" dirty="0"/>
              <a:t>Introduction</a:t>
            </a:r>
          </a:p>
        </p:txBody>
      </p:sp>
      <p:pic>
        <p:nvPicPr>
          <p:cNvPr id="11" name="Picture 10" descr="Diagram, engineering drawing&#10;&#10;Description automatically generated">
            <a:extLst>
              <a:ext uri="{FF2B5EF4-FFF2-40B4-BE49-F238E27FC236}">
                <a16:creationId xmlns:a16="http://schemas.microsoft.com/office/drawing/2014/main" id="{22901D4C-A88B-4E60-936E-2F60AEEDA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5705" y="320294"/>
            <a:ext cx="2688336" cy="5864975"/>
          </a:xfrm>
          <a:prstGeom prst="rect">
            <a:avLst/>
          </a:prstGeom>
        </p:spPr>
      </p:pic>
    </p:spTree>
    <p:extLst>
      <p:ext uri="{BB962C8B-B14F-4D97-AF65-F5344CB8AC3E}">
        <p14:creationId xmlns:p14="http://schemas.microsoft.com/office/powerpoint/2010/main" val="2605686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A7321-0763-4D16-A51B-BF33E6AE8D95}"/>
              </a:ext>
            </a:extLst>
          </p:cNvPr>
          <p:cNvSpPr>
            <a:spLocks noGrp="1"/>
          </p:cNvSpPr>
          <p:nvPr>
            <p:ph type="sldNum" sz="quarter" idx="13"/>
          </p:nvPr>
        </p:nvSpPr>
        <p:spPr/>
        <p:txBody>
          <a:bodyPr/>
          <a:lstStyle/>
          <a:p>
            <a:fld id="{12342C3A-DD85-7843-B416-BD52AB030D59}" type="slidenum">
              <a:rPr lang="en-US" smtClean="0"/>
              <a:pPr/>
              <a:t>40</a:t>
            </a:fld>
            <a:endParaRPr lang="en-US" dirty="0"/>
          </a:p>
        </p:txBody>
      </p:sp>
      <p:sp>
        <p:nvSpPr>
          <p:cNvPr id="4" name="Title 3">
            <a:extLst>
              <a:ext uri="{FF2B5EF4-FFF2-40B4-BE49-F238E27FC236}">
                <a16:creationId xmlns:a16="http://schemas.microsoft.com/office/drawing/2014/main" id="{2525EA46-D24D-45E1-86CD-5F90FE7205D4}"/>
              </a:ext>
            </a:extLst>
          </p:cNvPr>
          <p:cNvSpPr>
            <a:spLocks noGrp="1"/>
          </p:cNvSpPr>
          <p:nvPr>
            <p:ph type="title"/>
          </p:nvPr>
        </p:nvSpPr>
        <p:spPr/>
        <p:txBody>
          <a:bodyPr/>
          <a:lstStyle/>
          <a:p>
            <a:r>
              <a:rPr lang="en-US" dirty="0"/>
              <a:t>Results - Explainability</a:t>
            </a:r>
          </a:p>
        </p:txBody>
      </p:sp>
      <p:pic>
        <p:nvPicPr>
          <p:cNvPr id="6" name="Picture 5" descr="Chart, bar chart&#10;&#10;Description automatically generated">
            <a:extLst>
              <a:ext uri="{FF2B5EF4-FFF2-40B4-BE49-F238E27FC236}">
                <a16:creationId xmlns:a16="http://schemas.microsoft.com/office/drawing/2014/main" id="{82EC969A-4818-45A8-8EA9-0F9FB5403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236" y="1838273"/>
            <a:ext cx="4669097" cy="3501823"/>
          </a:xfrm>
          <a:prstGeom prst="rect">
            <a:avLst/>
          </a:prstGeom>
        </p:spPr>
      </p:pic>
      <p:pic>
        <p:nvPicPr>
          <p:cNvPr id="8" name="Picture 7" descr="Chart, bar chart&#10;&#10;Description automatically generated">
            <a:extLst>
              <a:ext uri="{FF2B5EF4-FFF2-40B4-BE49-F238E27FC236}">
                <a16:creationId xmlns:a16="http://schemas.microsoft.com/office/drawing/2014/main" id="{F361C14C-D64F-4A2B-99B9-423C144A7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42" y="1838273"/>
            <a:ext cx="4669096" cy="3501822"/>
          </a:xfrm>
          <a:prstGeom prst="rect">
            <a:avLst/>
          </a:prstGeom>
        </p:spPr>
      </p:pic>
      <p:sp>
        <p:nvSpPr>
          <p:cNvPr id="9" name="TextBox 8">
            <a:extLst>
              <a:ext uri="{FF2B5EF4-FFF2-40B4-BE49-F238E27FC236}">
                <a16:creationId xmlns:a16="http://schemas.microsoft.com/office/drawing/2014/main" id="{2429EA19-49A3-4F2A-B328-B7617FB8E615}"/>
              </a:ext>
            </a:extLst>
          </p:cNvPr>
          <p:cNvSpPr txBox="1"/>
          <p:nvPr/>
        </p:nvSpPr>
        <p:spPr>
          <a:xfrm>
            <a:off x="1162214" y="5340097"/>
            <a:ext cx="88756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Left: Short-run Model		          	          Right: Our Model</a:t>
            </a:r>
            <a:r>
              <a:rPr lang="en-US" sz="2000" b="0" i="0" dirty="0">
                <a:effectLst/>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9F667FC8-9309-4F75-A24E-A0B7344FDA3F}"/>
              </a:ext>
            </a:extLst>
          </p:cNvPr>
          <p:cNvSpPr txBox="1"/>
          <p:nvPr/>
        </p:nvSpPr>
        <p:spPr>
          <a:xfrm>
            <a:off x="2701988" y="1365504"/>
            <a:ext cx="6784848" cy="646331"/>
          </a:xfrm>
          <a:prstGeom prst="rect">
            <a:avLst/>
          </a:prstGeom>
          <a:noFill/>
        </p:spPr>
        <p:txBody>
          <a:bodyPr wrap="square" rtlCol="0">
            <a:spAutoFit/>
          </a:bodyPr>
          <a:lstStyle/>
          <a:p>
            <a:r>
              <a:rPr lang="en-US" sz="1800" b="0" i="0" dirty="0">
                <a:effectLst/>
                <a:latin typeface="Arial" panose="020B0604020202020204" pitchFamily="34" charset="0"/>
                <a:cs typeface="Arial" panose="020B0604020202020204" pitchFamily="34" charset="0"/>
              </a:rPr>
              <a:t>Heatmap of activated latent codes on Fashion-MNIST Dataset.</a:t>
            </a:r>
          </a:p>
          <a:p>
            <a:endParaRPr lang="en-US" dirty="0"/>
          </a:p>
        </p:txBody>
      </p:sp>
    </p:spTree>
    <p:extLst>
      <p:ext uri="{BB962C8B-B14F-4D97-AF65-F5344CB8AC3E}">
        <p14:creationId xmlns:p14="http://schemas.microsoft.com/office/powerpoint/2010/main" val="1345737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F41F5-A74C-4099-B52D-2BD3A5961743}"/>
              </a:ext>
            </a:extLst>
          </p:cNvPr>
          <p:cNvSpPr>
            <a:spLocks noGrp="1"/>
          </p:cNvSpPr>
          <p:nvPr>
            <p:ph type="sldNum" sz="quarter" idx="13"/>
          </p:nvPr>
        </p:nvSpPr>
        <p:spPr/>
        <p:txBody>
          <a:bodyPr/>
          <a:lstStyle/>
          <a:p>
            <a:fld id="{12342C3A-DD85-7843-B416-BD52AB030D59}" type="slidenum">
              <a:rPr lang="en-US" smtClean="0"/>
              <a:pPr/>
              <a:t>41</a:t>
            </a:fld>
            <a:endParaRPr lang="en-US" dirty="0"/>
          </a:p>
        </p:txBody>
      </p:sp>
      <p:sp>
        <p:nvSpPr>
          <p:cNvPr id="4" name="Title 3">
            <a:extLst>
              <a:ext uri="{FF2B5EF4-FFF2-40B4-BE49-F238E27FC236}">
                <a16:creationId xmlns:a16="http://schemas.microsoft.com/office/drawing/2014/main" id="{41867031-12B1-4F65-90AF-6E0356F22F22}"/>
              </a:ext>
            </a:extLst>
          </p:cNvPr>
          <p:cNvSpPr>
            <a:spLocks noGrp="1"/>
          </p:cNvSpPr>
          <p:nvPr>
            <p:ph type="title"/>
          </p:nvPr>
        </p:nvSpPr>
        <p:spPr/>
        <p:txBody>
          <a:bodyPr/>
          <a:lstStyle/>
          <a:p>
            <a:r>
              <a:rPr lang="en-US" dirty="0"/>
              <a:t>Boost Robustness - Classification</a:t>
            </a:r>
          </a:p>
        </p:txBody>
      </p:sp>
      <p:pic>
        <p:nvPicPr>
          <p:cNvPr id="6" name="Picture 5" descr="Chart&#10;&#10;Description automatically generated">
            <a:extLst>
              <a:ext uri="{FF2B5EF4-FFF2-40B4-BE49-F238E27FC236}">
                <a16:creationId xmlns:a16="http://schemas.microsoft.com/office/drawing/2014/main" id="{485D7068-E8FF-480B-A3C3-78B700531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8261"/>
            <a:ext cx="5218176" cy="3466809"/>
          </a:xfrm>
          <a:prstGeom prst="rect">
            <a:avLst/>
          </a:prstGeom>
        </p:spPr>
      </p:pic>
      <p:pic>
        <p:nvPicPr>
          <p:cNvPr id="8" name="Picture 7" descr="Chart, scatter chart&#10;&#10;Description automatically generated">
            <a:extLst>
              <a:ext uri="{FF2B5EF4-FFF2-40B4-BE49-F238E27FC236}">
                <a16:creationId xmlns:a16="http://schemas.microsoft.com/office/drawing/2014/main" id="{6B4CCA6C-12E5-4F21-8EB8-B6BED2D26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7311" y="1275936"/>
            <a:ext cx="4872040" cy="3766844"/>
          </a:xfrm>
          <a:prstGeom prst="rect">
            <a:avLst/>
          </a:prstGeom>
        </p:spPr>
      </p:pic>
      <p:sp>
        <p:nvSpPr>
          <p:cNvPr id="9" name="TextBox 8">
            <a:extLst>
              <a:ext uri="{FF2B5EF4-FFF2-40B4-BE49-F238E27FC236}">
                <a16:creationId xmlns:a16="http://schemas.microsoft.com/office/drawing/2014/main" id="{5011837B-3145-4ED3-ACEB-6316320E7DB3}"/>
              </a:ext>
            </a:extLst>
          </p:cNvPr>
          <p:cNvSpPr txBox="1"/>
          <p:nvPr/>
        </p:nvSpPr>
        <p:spPr>
          <a:xfrm>
            <a:off x="159047" y="5376691"/>
            <a:ext cx="5468112"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Classification Accuracy using learned latent codes with various dimensions.</a:t>
            </a:r>
          </a:p>
        </p:txBody>
      </p:sp>
      <p:sp>
        <p:nvSpPr>
          <p:cNvPr id="10" name="TextBox 9">
            <a:extLst>
              <a:ext uri="{FF2B5EF4-FFF2-40B4-BE49-F238E27FC236}">
                <a16:creationId xmlns:a16="http://schemas.microsoft.com/office/drawing/2014/main" id="{2E852D4D-CB35-46B5-BFE8-7A108C464012}"/>
              </a:ext>
            </a:extLst>
          </p:cNvPr>
          <p:cNvSpPr txBox="1"/>
          <p:nvPr/>
        </p:nvSpPr>
        <p:spPr>
          <a:xfrm>
            <a:off x="5481283" y="5382009"/>
            <a:ext cx="68471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T-SNE plots on MNIST dataset with 200 latent dimensions.</a:t>
            </a:r>
          </a:p>
        </p:txBody>
      </p:sp>
    </p:spTree>
    <p:extLst>
      <p:ext uri="{BB962C8B-B14F-4D97-AF65-F5344CB8AC3E}">
        <p14:creationId xmlns:p14="http://schemas.microsoft.com/office/powerpoint/2010/main" val="1980643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09B041-50F0-45D0-B4AC-C8DDF2C27F2E}"/>
              </a:ext>
            </a:extLst>
          </p:cNvPr>
          <p:cNvSpPr>
            <a:spLocks noGrp="1"/>
          </p:cNvSpPr>
          <p:nvPr>
            <p:ph type="sldNum" sz="quarter" idx="13"/>
          </p:nvPr>
        </p:nvSpPr>
        <p:spPr/>
        <p:txBody>
          <a:bodyPr/>
          <a:lstStyle/>
          <a:p>
            <a:fld id="{12342C3A-DD85-7843-B416-BD52AB030D59}" type="slidenum">
              <a:rPr lang="en-US" smtClean="0"/>
              <a:pPr/>
              <a:t>42</a:t>
            </a:fld>
            <a:endParaRPr lang="en-US" dirty="0"/>
          </a:p>
        </p:txBody>
      </p:sp>
      <p:sp>
        <p:nvSpPr>
          <p:cNvPr id="4" name="Title 3">
            <a:extLst>
              <a:ext uri="{FF2B5EF4-FFF2-40B4-BE49-F238E27FC236}">
                <a16:creationId xmlns:a16="http://schemas.microsoft.com/office/drawing/2014/main" id="{9E5E892F-B184-4D8A-B983-6B5DC4043A49}"/>
              </a:ext>
            </a:extLst>
          </p:cNvPr>
          <p:cNvSpPr>
            <a:spLocks noGrp="1"/>
          </p:cNvSpPr>
          <p:nvPr>
            <p:ph type="title"/>
          </p:nvPr>
        </p:nvSpPr>
        <p:spPr/>
        <p:txBody>
          <a:bodyPr/>
          <a:lstStyle/>
          <a:p>
            <a:r>
              <a:rPr lang="en-US" dirty="0"/>
              <a:t>Boost Robustness - Denoise</a:t>
            </a:r>
          </a:p>
        </p:txBody>
      </p:sp>
      <p:pic>
        <p:nvPicPr>
          <p:cNvPr id="10" name="Picture 9" descr="A picture containing text, electronics, keyboard&#10;&#10;Description automatically generated">
            <a:extLst>
              <a:ext uri="{FF2B5EF4-FFF2-40B4-BE49-F238E27FC236}">
                <a16:creationId xmlns:a16="http://schemas.microsoft.com/office/drawing/2014/main" id="{26D43E6F-F119-4503-95A1-67045357C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2" y="1558017"/>
            <a:ext cx="5681872" cy="1175560"/>
          </a:xfrm>
          <a:prstGeom prst="rect">
            <a:avLst/>
          </a:prstGeom>
        </p:spPr>
      </p:pic>
      <p:pic>
        <p:nvPicPr>
          <p:cNvPr id="16" name="Picture 15">
            <a:extLst>
              <a:ext uri="{FF2B5EF4-FFF2-40B4-BE49-F238E27FC236}">
                <a16:creationId xmlns:a16="http://schemas.microsoft.com/office/drawing/2014/main" id="{6D8B8D43-191B-4F78-98DD-CA513034FDF1}"/>
              </a:ext>
            </a:extLst>
          </p:cNvPr>
          <p:cNvPicPr>
            <a:picLocks noChangeAspect="1"/>
          </p:cNvPicPr>
          <p:nvPr/>
        </p:nvPicPr>
        <p:blipFill>
          <a:blip r:embed="rId3"/>
          <a:stretch>
            <a:fillRect/>
          </a:stretch>
        </p:blipFill>
        <p:spPr>
          <a:xfrm>
            <a:off x="430621" y="3764096"/>
            <a:ext cx="4840926" cy="1381592"/>
          </a:xfrm>
          <a:prstGeom prst="rect">
            <a:avLst/>
          </a:prstGeom>
        </p:spPr>
      </p:pic>
      <p:sp>
        <p:nvSpPr>
          <p:cNvPr id="17" name="TextBox 16">
            <a:extLst>
              <a:ext uri="{FF2B5EF4-FFF2-40B4-BE49-F238E27FC236}">
                <a16:creationId xmlns:a16="http://schemas.microsoft.com/office/drawing/2014/main" id="{ABC91BD0-B74A-41A9-91C5-FDF2B01AC854}"/>
              </a:ext>
            </a:extLst>
          </p:cNvPr>
          <p:cNvSpPr txBox="1"/>
          <p:nvPr/>
        </p:nvSpPr>
        <p:spPr>
          <a:xfrm>
            <a:off x="6148373" y="1637965"/>
            <a:ext cx="552297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Denoising on MNIST Dataset versus Gaussian noise with various variance added. </a:t>
            </a:r>
          </a:p>
          <a:p>
            <a:r>
              <a:rPr lang="en-US" sz="2000" dirty="0">
                <a:latin typeface="Arial" panose="020B0604020202020204" pitchFamily="34" charset="0"/>
                <a:cs typeface="Arial" panose="020B0604020202020204" pitchFamily="34" charset="0"/>
              </a:rPr>
              <a:t>Left: Short-run. Middle: VSC. Right: Our model.</a:t>
            </a:r>
          </a:p>
        </p:txBody>
      </p:sp>
      <p:sp>
        <p:nvSpPr>
          <p:cNvPr id="18" name="TextBox 17">
            <a:extLst>
              <a:ext uri="{FF2B5EF4-FFF2-40B4-BE49-F238E27FC236}">
                <a16:creationId xmlns:a16="http://schemas.microsoft.com/office/drawing/2014/main" id="{390F1066-EB5B-440E-A350-0BDE589EB539}"/>
              </a:ext>
            </a:extLst>
          </p:cNvPr>
          <p:cNvSpPr txBox="1"/>
          <p:nvPr/>
        </p:nvSpPr>
        <p:spPr>
          <a:xfrm>
            <a:off x="6148373" y="3947061"/>
            <a:ext cx="6001385"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Performance on the Structural Similarity Index (SSIM). Higher SSIM implies better reconstruction in terms of luminance, contrast and structure.</a:t>
            </a:r>
          </a:p>
        </p:txBody>
      </p:sp>
    </p:spTree>
    <p:extLst>
      <p:ext uri="{BB962C8B-B14F-4D97-AF65-F5344CB8AC3E}">
        <p14:creationId xmlns:p14="http://schemas.microsoft.com/office/powerpoint/2010/main" val="671464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C4E840-42A7-44F5-9CDC-7915277BED10}"/>
              </a:ext>
            </a:extLst>
          </p:cNvPr>
          <p:cNvSpPr>
            <a:spLocks noGrp="1"/>
          </p:cNvSpPr>
          <p:nvPr>
            <p:ph type="sldNum" sz="quarter" idx="13"/>
          </p:nvPr>
        </p:nvSpPr>
        <p:spPr/>
        <p:txBody>
          <a:bodyPr/>
          <a:lstStyle/>
          <a:p>
            <a:fld id="{12342C3A-DD85-7843-B416-BD52AB030D59}" type="slidenum">
              <a:rPr lang="en-US" smtClean="0"/>
              <a:pPr/>
              <a:t>43</a:t>
            </a:fld>
            <a:endParaRPr lang="en-US" dirty="0"/>
          </a:p>
        </p:txBody>
      </p:sp>
      <p:sp>
        <p:nvSpPr>
          <p:cNvPr id="4" name="Title 3">
            <a:extLst>
              <a:ext uri="{FF2B5EF4-FFF2-40B4-BE49-F238E27FC236}">
                <a16:creationId xmlns:a16="http://schemas.microsoft.com/office/drawing/2014/main" id="{CAAF1B6B-A26A-460F-8182-C9E37B9624EA}"/>
              </a:ext>
            </a:extLst>
          </p:cNvPr>
          <p:cNvSpPr>
            <a:spLocks noGrp="1"/>
          </p:cNvSpPr>
          <p:nvPr>
            <p:ph type="title"/>
          </p:nvPr>
        </p:nvSpPr>
        <p:spPr/>
        <p:txBody>
          <a:bodyPr/>
          <a:lstStyle/>
          <a:p>
            <a:r>
              <a:rPr lang="en-US" dirty="0"/>
              <a:t>Boost Robustness - Denoise</a:t>
            </a:r>
          </a:p>
        </p:txBody>
      </p:sp>
      <p:sp>
        <p:nvSpPr>
          <p:cNvPr id="9" name="TextBox 8">
            <a:extLst>
              <a:ext uri="{FF2B5EF4-FFF2-40B4-BE49-F238E27FC236}">
                <a16:creationId xmlns:a16="http://schemas.microsoft.com/office/drawing/2014/main" id="{6815B943-B587-4D7C-8CA0-707E392BCE8C}"/>
              </a:ext>
            </a:extLst>
          </p:cNvPr>
          <p:cNvSpPr txBox="1"/>
          <p:nvPr/>
        </p:nvSpPr>
        <p:spPr>
          <a:xfrm>
            <a:off x="5321896" y="4812651"/>
            <a:ext cx="6419418" cy="707886"/>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Denoising on CelebA and SVHN Images using various Gaussian noise with different variances.  </a:t>
            </a:r>
          </a:p>
        </p:txBody>
      </p:sp>
      <p:pic>
        <p:nvPicPr>
          <p:cNvPr id="11" name="Picture 10" descr="A collage of a person&#10;&#10;Description automatically generated with low confidence">
            <a:extLst>
              <a:ext uri="{FF2B5EF4-FFF2-40B4-BE49-F238E27FC236}">
                <a16:creationId xmlns:a16="http://schemas.microsoft.com/office/drawing/2014/main" id="{1674F346-7A8D-4B90-ABCF-2007A45E5F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824" y="1583804"/>
            <a:ext cx="3397991" cy="2599260"/>
          </a:xfrm>
          <a:prstGeom prst="rect">
            <a:avLst/>
          </a:prstGeom>
        </p:spPr>
      </p:pic>
      <p:pic>
        <p:nvPicPr>
          <p:cNvPr id="13" name="Picture 12" descr="A picture containing text, crossword puzzle&#10;&#10;Description automatically generated">
            <a:extLst>
              <a:ext uri="{FF2B5EF4-FFF2-40B4-BE49-F238E27FC236}">
                <a16:creationId xmlns:a16="http://schemas.microsoft.com/office/drawing/2014/main" id="{DD98CFA0-D77E-43E0-849C-655981FA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815" y="1583804"/>
            <a:ext cx="3457268" cy="2599260"/>
          </a:xfrm>
          <a:prstGeom prst="rect">
            <a:avLst/>
          </a:prstGeom>
        </p:spPr>
      </p:pic>
      <p:pic>
        <p:nvPicPr>
          <p:cNvPr id="14" name="Picture 13">
            <a:extLst>
              <a:ext uri="{FF2B5EF4-FFF2-40B4-BE49-F238E27FC236}">
                <a16:creationId xmlns:a16="http://schemas.microsoft.com/office/drawing/2014/main" id="{881B99AF-D235-425A-9B0A-375E4595B130}"/>
              </a:ext>
            </a:extLst>
          </p:cNvPr>
          <p:cNvPicPr>
            <a:picLocks noChangeAspect="1"/>
          </p:cNvPicPr>
          <p:nvPr/>
        </p:nvPicPr>
        <p:blipFill>
          <a:blip r:embed="rId4"/>
          <a:stretch>
            <a:fillRect/>
          </a:stretch>
        </p:blipFill>
        <p:spPr>
          <a:xfrm>
            <a:off x="540099" y="1941711"/>
            <a:ext cx="3684341" cy="2033494"/>
          </a:xfrm>
          <a:prstGeom prst="rect">
            <a:avLst/>
          </a:prstGeom>
        </p:spPr>
      </p:pic>
      <p:sp>
        <p:nvSpPr>
          <p:cNvPr id="15" name="TextBox 14">
            <a:extLst>
              <a:ext uri="{FF2B5EF4-FFF2-40B4-BE49-F238E27FC236}">
                <a16:creationId xmlns:a16="http://schemas.microsoft.com/office/drawing/2014/main" id="{70CED5F6-AB65-46E5-910A-E826F4AFC77D}"/>
              </a:ext>
            </a:extLst>
          </p:cNvPr>
          <p:cNvSpPr txBox="1"/>
          <p:nvPr/>
        </p:nvSpPr>
        <p:spPr>
          <a:xfrm>
            <a:off x="333410" y="4812651"/>
            <a:ext cx="4709414" cy="707886"/>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Model classification accuracy on reconstructed images</a:t>
            </a:r>
            <a:r>
              <a:rPr lang="en-US" sz="2000" dirty="0">
                <a:latin typeface="Arial" panose="020B0604020202020204" pitchFamily="34" charset="0"/>
                <a:cs typeface="Arial" panose="020B0604020202020204" pitchFamily="34" charset="0"/>
              </a:rPr>
              <a:t> from noisy data.</a:t>
            </a:r>
            <a:endParaRPr lang="en-US" sz="20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139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A8E68-F352-4C2B-A9E7-6C1E5BAB8A9D}"/>
              </a:ext>
            </a:extLst>
          </p:cNvPr>
          <p:cNvSpPr>
            <a:spLocks noGrp="1"/>
          </p:cNvSpPr>
          <p:nvPr>
            <p:ph type="sldNum" sz="quarter" idx="13"/>
          </p:nvPr>
        </p:nvSpPr>
        <p:spPr/>
        <p:txBody>
          <a:bodyPr/>
          <a:lstStyle/>
          <a:p>
            <a:fld id="{12342C3A-DD85-7843-B416-BD52AB030D59}" type="slidenum">
              <a:rPr lang="en-US" smtClean="0"/>
              <a:pPr/>
              <a:t>44</a:t>
            </a:fld>
            <a:endParaRPr lang="en-US" dirty="0"/>
          </a:p>
        </p:txBody>
      </p:sp>
      <p:sp>
        <p:nvSpPr>
          <p:cNvPr id="4" name="Title 3">
            <a:extLst>
              <a:ext uri="{FF2B5EF4-FFF2-40B4-BE49-F238E27FC236}">
                <a16:creationId xmlns:a16="http://schemas.microsoft.com/office/drawing/2014/main" id="{6AA32E50-D060-4864-8746-83501D47F4B6}"/>
              </a:ext>
            </a:extLst>
          </p:cNvPr>
          <p:cNvSpPr>
            <a:spLocks noGrp="1"/>
          </p:cNvSpPr>
          <p:nvPr>
            <p:ph type="title"/>
          </p:nvPr>
        </p:nvSpPr>
        <p:spPr/>
        <p:txBody>
          <a:bodyPr/>
          <a:lstStyle/>
          <a:p>
            <a:r>
              <a:rPr lang="en-US" dirty="0"/>
              <a:t>Ablation Study</a:t>
            </a:r>
          </a:p>
        </p:txBody>
      </p:sp>
      <p:pic>
        <p:nvPicPr>
          <p:cNvPr id="6" name="Picture 5">
            <a:extLst>
              <a:ext uri="{FF2B5EF4-FFF2-40B4-BE49-F238E27FC236}">
                <a16:creationId xmlns:a16="http://schemas.microsoft.com/office/drawing/2014/main" id="{D06F2930-1206-4464-BF3D-95DAAF8670AB}"/>
              </a:ext>
            </a:extLst>
          </p:cNvPr>
          <p:cNvPicPr>
            <a:picLocks noChangeAspect="1"/>
          </p:cNvPicPr>
          <p:nvPr/>
        </p:nvPicPr>
        <p:blipFill>
          <a:blip r:embed="rId2"/>
          <a:stretch>
            <a:fillRect/>
          </a:stretch>
        </p:blipFill>
        <p:spPr>
          <a:xfrm>
            <a:off x="426362" y="1358425"/>
            <a:ext cx="5297851" cy="1049495"/>
          </a:xfrm>
          <a:prstGeom prst="rect">
            <a:avLst/>
          </a:prstGeom>
        </p:spPr>
      </p:pic>
      <p:sp>
        <p:nvSpPr>
          <p:cNvPr id="7" name="TextBox 6">
            <a:extLst>
              <a:ext uri="{FF2B5EF4-FFF2-40B4-BE49-F238E27FC236}">
                <a16:creationId xmlns:a16="http://schemas.microsoft.com/office/drawing/2014/main" id="{A3A63E49-5589-4AE7-903D-3387EE6D8CCA}"/>
              </a:ext>
            </a:extLst>
          </p:cNvPr>
          <p:cNvSpPr txBox="1"/>
          <p:nvPr/>
        </p:nvSpPr>
        <p:spPr>
          <a:xfrm>
            <a:off x="6464613" y="1714617"/>
            <a:ext cx="5194305" cy="400110"/>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PSNR and SSIM metric on different models.</a:t>
            </a:r>
            <a:endParaRPr lang="en-US" sz="2000" dirty="0">
              <a:latin typeface="Arial" panose="020B0604020202020204" pitchFamily="34" charset="0"/>
              <a:cs typeface="Arial" panose="020B0604020202020204" pitchFamily="34" charset="0"/>
            </a:endParaRPr>
          </a:p>
        </p:txBody>
      </p:sp>
      <p:pic>
        <p:nvPicPr>
          <p:cNvPr id="15" name="Picture 14" descr="Chart, bar chart&#10;&#10;Description automatically generated">
            <a:extLst>
              <a:ext uri="{FF2B5EF4-FFF2-40B4-BE49-F238E27FC236}">
                <a16:creationId xmlns:a16="http://schemas.microsoft.com/office/drawing/2014/main" id="{F9FDB8AB-885A-4972-B151-DD1174A5A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398" y="2891140"/>
            <a:ext cx="3550617" cy="2662963"/>
          </a:xfrm>
          <a:prstGeom prst="rect">
            <a:avLst/>
          </a:prstGeom>
        </p:spPr>
      </p:pic>
      <p:pic>
        <p:nvPicPr>
          <p:cNvPr id="17" name="Picture 16" descr="Chart, bar chart&#10;&#10;Description automatically generated">
            <a:extLst>
              <a:ext uri="{FF2B5EF4-FFF2-40B4-BE49-F238E27FC236}">
                <a16:creationId xmlns:a16="http://schemas.microsoft.com/office/drawing/2014/main" id="{64AF3CDC-18B2-4440-8116-54FC0D4D9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05" y="2891141"/>
            <a:ext cx="3550617" cy="2662963"/>
          </a:xfrm>
          <a:prstGeom prst="rect">
            <a:avLst/>
          </a:prstGeom>
        </p:spPr>
      </p:pic>
      <p:pic>
        <p:nvPicPr>
          <p:cNvPr id="19" name="Picture 18" descr="Chart, bar chart&#10;&#10;Description automatically generated">
            <a:extLst>
              <a:ext uri="{FF2B5EF4-FFF2-40B4-BE49-F238E27FC236}">
                <a16:creationId xmlns:a16="http://schemas.microsoft.com/office/drawing/2014/main" id="{C6F41A17-28B9-4501-AF5A-7631D4E74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102" y="2891141"/>
            <a:ext cx="3550617" cy="2662963"/>
          </a:xfrm>
          <a:prstGeom prst="rect">
            <a:avLst/>
          </a:prstGeom>
        </p:spPr>
      </p:pic>
      <p:sp>
        <p:nvSpPr>
          <p:cNvPr id="20" name="TextBox 19">
            <a:extLst>
              <a:ext uri="{FF2B5EF4-FFF2-40B4-BE49-F238E27FC236}">
                <a16:creationId xmlns:a16="http://schemas.microsoft.com/office/drawing/2014/main" id="{8AE6F115-23F0-487A-A8EB-47486C7C8E6A}"/>
              </a:ext>
            </a:extLst>
          </p:cNvPr>
          <p:cNvSpPr txBox="1"/>
          <p:nvPr/>
        </p:nvSpPr>
        <p:spPr>
          <a:xfrm>
            <a:off x="-1" y="5532023"/>
            <a:ext cx="12188825" cy="400110"/>
          </a:xfrm>
          <a:prstGeom prst="rect">
            <a:avLst/>
          </a:prstGeom>
          <a:noFill/>
        </p:spPr>
        <p:txBody>
          <a:bodyPr wrap="square" rtlCol="0">
            <a:spAutoFit/>
          </a:bodyPr>
          <a:lstStyle/>
          <a:p>
            <a:r>
              <a:rPr lang="en-US" sz="2000" b="0" i="0" dirty="0">
                <a:effectLst/>
                <a:latin typeface="Arial" panose="020B0604020202020204" pitchFamily="34" charset="0"/>
                <a:cs typeface="Arial" panose="020B0604020202020204" pitchFamily="34" charset="0"/>
              </a:rPr>
              <a:t>Left: Model without sparsity decay.  Middle: Model with Langevin Dynamics Noise.  </a:t>
            </a:r>
            <a:r>
              <a:rPr lang="en-US" sz="2000" dirty="0">
                <a:latin typeface="Arial" panose="020B0604020202020204" pitchFamily="34" charset="0"/>
                <a:cs typeface="Arial" panose="020B0604020202020204" pitchFamily="34" charset="0"/>
              </a:rPr>
              <a:t>Right: Proposed Model.</a:t>
            </a:r>
          </a:p>
        </p:txBody>
      </p:sp>
    </p:spTree>
    <p:extLst>
      <p:ext uri="{BB962C8B-B14F-4D97-AF65-F5344CB8AC3E}">
        <p14:creationId xmlns:p14="http://schemas.microsoft.com/office/powerpoint/2010/main" val="2755121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09D9F-A59C-454C-9748-D587192415D7}"/>
              </a:ext>
            </a:extLst>
          </p:cNvPr>
          <p:cNvSpPr>
            <a:spLocks noGrp="1"/>
          </p:cNvSpPr>
          <p:nvPr>
            <p:ph type="sldNum" sz="quarter" idx="13"/>
          </p:nvPr>
        </p:nvSpPr>
        <p:spPr/>
        <p:txBody>
          <a:bodyPr/>
          <a:lstStyle/>
          <a:p>
            <a:fld id="{12342C3A-DD85-7843-B416-BD52AB030D59}" type="slidenum">
              <a:rPr lang="en-US" smtClean="0"/>
              <a:pPr/>
              <a:t>45</a:t>
            </a:fld>
            <a:endParaRPr lang="en-US" dirty="0"/>
          </a:p>
        </p:txBody>
      </p:sp>
      <p:sp>
        <p:nvSpPr>
          <p:cNvPr id="3" name="Text Placeholder 2">
            <a:extLst>
              <a:ext uri="{FF2B5EF4-FFF2-40B4-BE49-F238E27FC236}">
                <a16:creationId xmlns:a16="http://schemas.microsoft.com/office/drawing/2014/main" id="{8A47C963-8082-4A4F-8890-360E0632A3A8}"/>
              </a:ext>
            </a:extLst>
          </p:cNvPr>
          <p:cNvSpPr>
            <a:spLocks noGrp="1"/>
          </p:cNvSpPr>
          <p:nvPr>
            <p:ph type="body" sz="quarter" idx="12"/>
          </p:nvPr>
        </p:nvSpPr>
        <p:spPr/>
        <p:txBody>
          <a:bodyPr/>
          <a:lstStyle/>
          <a:p>
            <a:pPr marL="342900" indent="-342900">
              <a:buFont typeface="Arial" panose="020B0604020202020204" pitchFamily="34" charset="0"/>
              <a:buChar char="•"/>
            </a:pPr>
            <a:r>
              <a:rPr lang="en-US" sz="2000" dirty="0"/>
              <a:t>We present a new learning method to learn a sparse latent representation.</a:t>
            </a:r>
          </a:p>
          <a:p>
            <a:pPr marL="342900" indent="-342900">
              <a:buFont typeface="Arial" panose="020B0604020202020204" pitchFamily="34" charset="0"/>
              <a:buChar char="•"/>
            </a:pPr>
            <a:r>
              <a:rPr lang="en-US" sz="2000" dirty="0"/>
              <a:t>We show empirically our model can induce sparsity.</a:t>
            </a:r>
          </a:p>
          <a:p>
            <a:pPr marL="342900" indent="-342900">
              <a:buFont typeface="Arial" panose="020B0604020202020204" pitchFamily="34" charset="0"/>
              <a:buChar char="•"/>
            </a:pPr>
            <a:r>
              <a:rPr lang="en-US" sz="2000" dirty="0"/>
              <a:t>We demonstrate the learned representations can boost robustness and increase explainability in the task of denoising and classification.</a:t>
            </a:r>
          </a:p>
          <a:p>
            <a:r>
              <a:rPr lang="en-US" sz="2000" dirty="0"/>
              <a:t>Limitations:</a:t>
            </a:r>
          </a:p>
          <a:p>
            <a:pPr marL="342900" indent="-342900">
              <a:buFont typeface="Arial" panose="020B0604020202020204" pitchFamily="34" charset="0"/>
              <a:buChar char="•"/>
            </a:pPr>
            <a:r>
              <a:rPr lang="en-US" sz="2000" dirty="0"/>
              <a:t>The model is not able to generate images using latent variable directly from prior.</a:t>
            </a:r>
          </a:p>
          <a:p>
            <a:r>
              <a:rPr lang="en-US" sz="2000" dirty="0"/>
              <a:t>Future Work:</a:t>
            </a:r>
          </a:p>
          <a:p>
            <a:pPr marL="342900" indent="-342900">
              <a:buFont typeface="Arial" panose="020B0604020202020204" pitchFamily="34" charset="0"/>
              <a:buChar char="•"/>
            </a:pPr>
            <a:r>
              <a:rPr lang="en-US" sz="2000" dirty="0"/>
              <a:t>Apply on other realistic datasets such as ImageNet and video data.</a:t>
            </a:r>
          </a:p>
          <a:p>
            <a:pPr marL="342900" indent="-342900">
              <a:buFont typeface="Arial" panose="020B0604020202020204" pitchFamily="34" charset="0"/>
              <a:buChar char="•"/>
            </a:pPr>
            <a:endParaRPr lang="en-US" sz="2000" dirty="0"/>
          </a:p>
          <a:p>
            <a:endParaRPr lang="en-US" sz="2000" dirty="0"/>
          </a:p>
        </p:txBody>
      </p:sp>
      <p:sp>
        <p:nvSpPr>
          <p:cNvPr id="4" name="Title 3">
            <a:extLst>
              <a:ext uri="{FF2B5EF4-FFF2-40B4-BE49-F238E27FC236}">
                <a16:creationId xmlns:a16="http://schemas.microsoft.com/office/drawing/2014/main" id="{1403A4DE-E59A-4CB2-B0A9-2335FAFDB4A2}"/>
              </a:ext>
            </a:extLst>
          </p:cNvPr>
          <p:cNvSpPr>
            <a:spLocks noGrp="1"/>
          </p:cNvSpPr>
          <p:nvPr>
            <p:ph type="title"/>
          </p:nvPr>
        </p:nvSpPr>
        <p:spPr/>
        <p:txBody>
          <a:bodyPr/>
          <a:lstStyle/>
          <a:p>
            <a:r>
              <a:rPr lang="en-US" dirty="0"/>
              <a:t>Conclusions and Future Work</a:t>
            </a:r>
          </a:p>
        </p:txBody>
      </p:sp>
    </p:spTree>
    <p:extLst>
      <p:ext uri="{BB962C8B-B14F-4D97-AF65-F5344CB8AC3E}">
        <p14:creationId xmlns:p14="http://schemas.microsoft.com/office/powerpoint/2010/main" val="673974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Hanao Li</a:t>
            </a:r>
          </a:p>
          <a:p>
            <a:r>
              <a:rPr lang="en-US" dirty="0"/>
              <a:t>hli136@stevens.edu</a:t>
            </a:r>
          </a:p>
        </p:txBody>
      </p:sp>
    </p:spTree>
    <p:extLst>
      <p:ext uri="{BB962C8B-B14F-4D97-AF65-F5344CB8AC3E}">
        <p14:creationId xmlns:p14="http://schemas.microsoft.com/office/powerpoint/2010/main" val="221674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AA3879-CA68-4D08-BB42-6DE753E52991}"/>
              </a:ext>
            </a:extLst>
          </p:cNvPr>
          <p:cNvSpPr>
            <a:spLocks noGrp="1"/>
          </p:cNvSpPr>
          <p:nvPr>
            <p:ph type="sldNum" sz="quarter" idx="13"/>
          </p:nvPr>
        </p:nvSpPr>
        <p:spPr/>
        <p:txBody>
          <a:bodyPr/>
          <a:lstStyle/>
          <a:p>
            <a:fld id="{12342C3A-DD85-7843-B416-BD52AB030D59}" type="slidenum">
              <a:rPr lang="en-US" smtClean="0"/>
              <a:pPr/>
              <a:t>5</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F285E51-B906-497F-8D70-70A5F88976C5}"/>
                  </a:ext>
                </a:extLst>
              </p:cNvPr>
              <p:cNvSpPr>
                <a:spLocks noGrp="1"/>
              </p:cNvSpPr>
              <p:nvPr>
                <p:ph type="body" sz="quarter" idx="12"/>
              </p:nvPr>
            </p:nvSpPr>
            <p:spPr/>
            <p:txBody>
              <a:bodyPr/>
              <a:lstStyle/>
              <a:p>
                <a:r>
                  <a:rPr lang="en-US" sz="2000" b="0" dirty="0">
                    <a:latin typeface="Arial" panose="020B0604020202020204" pitchFamily="34" charset="0"/>
                    <a:cs typeface="Arial" panose="020B0604020202020204" pitchFamily="34" charset="0"/>
                  </a:rPr>
                  <a:t>The generator </a:t>
                </a:r>
                <a14:m>
                  <m:oMath xmlns:m="http://schemas.openxmlformats.org/officeDocument/2006/math">
                    <m:r>
                      <a:rPr lang="en-US" sz="2000" b="0" i="1" smtClean="0">
                        <a:latin typeface="Cambria Math" panose="02040503050406030204" pitchFamily="18" charset="0"/>
                      </a:rPr>
                      <m:t>𝐺</m:t>
                    </m:r>
                  </m:oMath>
                </a14:m>
                <a:r>
                  <a:rPr lang="en-US" sz="2000" b="0" dirty="0">
                    <a:latin typeface="Arial" panose="020B0604020202020204" pitchFamily="34" charset="0"/>
                    <a:cs typeface="Arial" panose="020B0604020202020204" pitchFamily="34" charset="0"/>
                  </a:rPr>
                  <a:t> that maps the latent to the observation can be represented as: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𝐺</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 </m:t>
                      </m:r>
                      <m:r>
                        <m:rPr>
                          <m:sty m:val="p"/>
                        </m:rPr>
                        <a:rPr lang="el-GR" sz="2000" b="0" i="1" smtClean="0">
                          <a:latin typeface="Cambria Math" panose="02040503050406030204" pitchFamily="18" charset="0"/>
                        </a:rPr>
                        <m:t>ϵ</m:t>
                      </m:r>
                      <m:r>
                        <a:rPr lang="en-US" sz="2000" b="0" i="1" smtClean="0">
                          <a:latin typeface="Cambria Math" panose="02040503050406030204" pitchFamily="18" charset="0"/>
                        </a:rPr>
                        <m:t>;</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 ~ </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l-GR"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𝐷</m:t>
                              </m:r>
                            </m:sub>
                          </m:sSub>
                        </m:e>
                      </m:d>
                      <m:r>
                        <a:rPr lang="en-US" sz="2000" b="0" i="1" smtClean="0">
                          <a:latin typeface="Cambria Math" panose="02040503050406030204" pitchFamily="18" charset="0"/>
                        </a:rPr>
                        <m:t>, </m:t>
                      </m:r>
                      <m:r>
                        <m:rPr>
                          <m:sty m:val="p"/>
                        </m:rPr>
                        <a:rPr lang="el-GR" sz="2000" i="1">
                          <a:latin typeface="Cambria Math" panose="02040503050406030204" pitchFamily="18" charset="0"/>
                        </a:rPr>
                        <m:t>ϵ</m:t>
                      </m:r>
                      <m:r>
                        <a:rPr lang="en-US" sz="2000" b="0" i="1" smtClean="0">
                          <a:latin typeface="Cambria Math" panose="02040503050406030204" pitchFamily="18" charset="0"/>
                        </a:rPr>
                        <m:t> ~ </m:t>
                      </m:r>
                      <m:r>
                        <a:rPr lang="en-US" sz="2000" b="0" i="1" smtClean="0">
                          <a:latin typeface="Cambria Math" panose="02040503050406030204" pitchFamily="18" charset="0"/>
                        </a:rPr>
                        <m:t>𝑁</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0, </m:t>
                          </m:r>
                          <m:sSup>
                            <m:sSupPr>
                              <m:ctrlPr>
                                <a:rPr lang="el-GR" sz="2000" b="0" i="1" smtClean="0">
                                  <a:latin typeface="Cambria Math" panose="02040503050406030204" pitchFamily="18" charset="0"/>
                                </a:rPr>
                              </m:ctrlPr>
                            </m:sSupPr>
                            <m:e>
                              <m:r>
                                <m:rPr>
                                  <m:sty m:val="p"/>
                                </m:rPr>
                                <a:rPr lang="el-GR" sz="2000" i="1">
                                  <a:latin typeface="Cambria Math" panose="02040503050406030204" pitchFamily="18" charset="0"/>
                                </a:rPr>
                                <m:t>σ</m:t>
                              </m:r>
                            </m:e>
                            <m:sup>
                              <m:r>
                                <a:rPr lang="en-US" sz="2000" b="0" i="1" smtClean="0">
                                  <a:latin typeface="Cambria Math" panose="02040503050406030204" pitchFamily="18" charset="0"/>
                                </a:rPr>
                                <m:t>2</m:t>
                              </m:r>
                            </m:sup>
                          </m:sSup>
                          <m:sSub>
                            <m:sSubPr>
                              <m:ctrlPr>
                                <a:rPr lang="el-GR"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𝐷</m:t>
                              </m:r>
                            </m:sub>
                          </m:sSub>
                        </m:e>
                      </m:d>
                    </m:oMath>
                  </m:oMathPara>
                </a14:m>
                <a:endParaRPr lang="en-US" sz="2000" b="0" dirty="0">
                  <a:latin typeface="Arial" panose="020B0604020202020204" pitchFamily="34" charset="0"/>
                </a:endParaRPr>
              </a:p>
              <a:p>
                <a:r>
                  <a:rPr lang="en-US" sz="2000" dirty="0">
                    <a:latin typeface="Arial" panose="020B0604020202020204" pitchFamily="34" charset="0"/>
                  </a:rPr>
                  <a:t>The goal is to learn a model distribution that is close to the true data distribution.</a:t>
                </a:r>
                <a:endParaRPr lang="en-US" sz="2000" b="0" dirty="0">
                  <a:latin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Many approaches: Variational Autoencoders (VAE), Generative Adversarial Networks (GAN), Alternating Back Propagation (ABP).</a:t>
                </a:r>
              </a:p>
              <a:p>
                <a:endParaRPr lang="en-US" sz="2000" dirty="0"/>
              </a:p>
            </p:txBody>
          </p:sp>
        </mc:Choice>
        <mc:Fallback>
          <p:sp>
            <p:nvSpPr>
              <p:cNvPr id="3" name="Text Placeholder 2">
                <a:extLst>
                  <a:ext uri="{FF2B5EF4-FFF2-40B4-BE49-F238E27FC236}">
                    <a16:creationId xmlns:a16="http://schemas.microsoft.com/office/drawing/2014/main" id="{0F285E51-B906-497F-8D70-70A5F88976C5}"/>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B40C75C-7AE4-4E32-B2F8-CD5E2FC526EE}"/>
              </a:ext>
            </a:extLst>
          </p:cNvPr>
          <p:cNvSpPr>
            <a:spLocks noGrp="1"/>
          </p:cNvSpPr>
          <p:nvPr>
            <p:ph type="title"/>
          </p:nvPr>
        </p:nvSpPr>
        <p:spPr/>
        <p:txBody>
          <a:bodyPr/>
          <a:lstStyle/>
          <a:p>
            <a:r>
              <a:rPr lang="en-US" dirty="0"/>
              <a:t>Generator Model</a:t>
            </a:r>
          </a:p>
        </p:txBody>
      </p:sp>
      <p:pic>
        <p:nvPicPr>
          <p:cNvPr id="5" name="Picture 4">
            <a:extLst>
              <a:ext uri="{FF2B5EF4-FFF2-40B4-BE49-F238E27FC236}">
                <a16:creationId xmlns:a16="http://schemas.microsoft.com/office/drawing/2014/main" id="{B98B738B-1CE9-4A92-AB29-56903EFE243D}"/>
              </a:ext>
            </a:extLst>
          </p:cNvPr>
          <p:cNvPicPr>
            <a:picLocks noChangeAspect="1"/>
          </p:cNvPicPr>
          <p:nvPr/>
        </p:nvPicPr>
        <p:blipFill>
          <a:blip r:embed="rId3"/>
          <a:stretch>
            <a:fillRect/>
          </a:stretch>
        </p:blipFill>
        <p:spPr>
          <a:xfrm>
            <a:off x="2579130" y="3603002"/>
            <a:ext cx="6859875" cy="2417889"/>
          </a:xfrm>
          <a:prstGeom prst="rect">
            <a:avLst/>
          </a:prstGeom>
        </p:spPr>
      </p:pic>
    </p:spTree>
    <p:extLst>
      <p:ext uri="{BB962C8B-B14F-4D97-AF65-F5344CB8AC3E}">
        <p14:creationId xmlns:p14="http://schemas.microsoft.com/office/powerpoint/2010/main" val="290585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EA8180-6DE8-4A87-82EE-C630649EC662}"/>
              </a:ext>
            </a:extLst>
          </p:cNvPr>
          <p:cNvSpPr>
            <a:spLocks noGrp="1"/>
          </p:cNvSpPr>
          <p:nvPr>
            <p:ph type="sldNum" sz="quarter" idx="13"/>
          </p:nvPr>
        </p:nvSpPr>
        <p:spPr/>
        <p:txBody>
          <a:bodyPr/>
          <a:lstStyle/>
          <a:p>
            <a:fld id="{12342C3A-DD85-7843-B416-BD52AB030D59}" type="slidenum">
              <a:rPr lang="en-US" smtClean="0"/>
              <a:pPr/>
              <a:t>6</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F78B346-90B2-43C5-82BB-D6CB893BE3E2}"/>
                  </a:ext>
                </a:extLst>
              </p:cNvPr>
              <p:cNvSpPr>
                <a:spLocks noGrp="1"/>
              </p:cNvSpPr>
              <p:nvPr>
                <p:ph type="body" sz="quarter" idx="12"/>
              </p:nvPr>
            </p:nvSpPr>
            <p:spPr/>
            <p:txBody>
              <a:bodyPr/>
              <a:lstStyle/>
              <a:p>
                <a:r>
                  <a:rPr lang="en-US" sz="2000" dirty="0"/>
                  <a:t>Motivations:</a:t>
                </a:r>
              </a:p>
              <a:p>
                <a:pPr marL="342900" indent="-342900">
                  <a:buFont typeface="Arial" panose="020B0604020202020204" pitchFamily="34" charset="0"/>
                  <a:buChar char="•"/>
                </a:pPr>
                <a:r>
                  <a:rPr lang="en-US" sz="2000" dirty="0"/>
                  <a:t>The integral of the marginal likelihood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m:rPr>
                            <m:sty m:val="p"/>
                          </m:rPr>
                          <a:rPr lang="el-GR" sz="2000" i="1" smtClean="0">
                            <a:latin typeface="Cambria Math" panose="02040503050406030204" pitchFamily="18" charset="0"/>
                          </a:rPr>
                          <m:t>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oMath>
                </a14:m>
                <a:r>
                  <a:rPr lang="en-US" sz="2000" dirty="0"/>
                  <a:t>and the posterior density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 </m:t>
                    </m:r>
                  </m:oMath>
                </a14:m>
                <a:r>
                  <a:rPr lang="en-US" sz="2000" dirty="0"/>
                  <a:t>are intractable.</a:t>
                </a:r>
              </a:p>
              <a:p>
                <a:endParaRPr lang="en-US" sz="2000" dirty="0"/>
              </a:p>
              <a:p>
                <a:r>
                  <a:rPr lang="en-US" sz="2000" dirty="0"/>
                  <a:t>Their approach:</a:t>
                </a:r>
              </a:p>
              <a:p>
                <a:pPr marL="342900" indent="-342900">
                  <a:buFont typeface="Arial" panose="020B0604020202020204" pitchFamily="34" charset="0"/>
                  <a:buChar char="•"/>
                </a:pPr>
                <a:r>
                  <a:rPr lang="en-US" sz="2000" dirty="0"/>
                  <a:t>Adopt the encoder and decoder structure to map between the latent and the observations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variational inference to avoid the calculation of intractable posterior distribution.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Derive an evidence lower bound to approximate the true posterior density.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mc:Choice>
        <mc:Fallback>
          <p:sp>
            <p:nvSpPr>
              <p:cNvPr id="3" name="Text Placeholder 2">
                <a:extLst>
                  <a:ext uri="{FF2B5EF4-FFF2-40B4-BE49-F238E27FC236}">
                    <a16:creationId xmlns:a16="http://schemas.microsoft.com/office/drawing/2014/main" id="{4F78B346-90B2-43C5-82BB-D6CB893BE3E2}"/>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B815F36-0EB3-4230-ABA6-4FF4A9A1A26A}"/>
              </a:ext>
            </a:extLst>
          </p:cNvPr>
          <p:cNvSpPr>
            <a:spLocks noGrp="1"/>
          </p:cNvSpPr>
          <p:nvPr>
            <p:ph type="title"/>
          </p:nvPr>
        </p:nvSpPr>
        <p:spPr/>
        <p:txBody>
          <a:bodyPr/>
          <a:lstStyle/>
          <a:p>
            <a:r>
              <a:rPr lang="en-US" dirty="0"/>
              <a:t>Variational Autoencoders </a:t>
            </a:r>
            <a:r>
              <a:rPr lang="en-US" sz="1500" b="0" dirty="0"/>
              <a:t>[</a:t>
            </a:r>
            <a:r>
              <a:rPr lang="en-US" sz="1500" b="0" dirty="0" err="1"/>
              <a:t>Kingma</a:t>
            </a:r>
            <a:r>
              <a:rPr lang="en-US" sz="1500" b="0" dirty="0"/>
              <a:t>, D.P., Welling, M., 2013]</a:t>
            </a:r>
            <a:endParaRPr lang="en-US" sz="1500" dirty="0"/>
          </a:p>
        </p:txBody>
      </p:sp>
    </p:spTree>
    <p:extLst>
      <p:ext uri="{BB962C8B-B14F-4D97-AF65-F5344CB8AC3E}">
        <p14:creationId xmlns:p14="http://schemas.microsoft.com/office/powerpoint/2010/main" val="1775215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3FD1F0-0B02-45DD-8ACF-16B1F3AAF694}"/>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2402BE71-B2AD-4667-9929-7FCDE265692F}"/>
              </a:ext>
            </a:extLst>
          </p:cNvPr>
          <p:cNvSpPr>
            <a:spLocks noGrp="1"/>
          </p:cNvSpPr>
          <p:nvPr>
            <p:ph type="title"/>
          </p:nvPr>
        </p:nvSpPr>
        <p:spPr/>
        <p:txBody>
          <a:bodyPr/>
          <a:lstStyle/>
          <a:p>
            <a:r>
              <a:rPr lang="en-US" dirty="0"/>
              <a:t>Variational Autoencoders</a:t>
            </a:r>
          </a:p>
        </p:txBody>
      </p:sp>
      <p:sp>
        <p:nvSpPr>
          <p:cNvPr id="7" name="TextBox 6">
            <a:extLst>
              <a:ext uri="{FF2B5EF4-FFF2-40B4-BE49-F238E27FC236}">
                <a16:creationId xmlns:a16="http://schemas.microsoft.com/office/drawing/2014/main" id="{DF07395D-C9A1-4310-8102-997D6928B8E3}"/>
              </a:ext>
            </a:extLst>
          </p:cNvPr>
          <p:cNvSpPr txBox="1"/>
          <p:nvPr/>
        </p:nvSpPr>
        <p:spPr>
          <a:xfrm>
            <a:off x="300489" y="1253586"/>
            <a:ext cx="11348967" cy="409342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Graphical illustration of VAE model structure:</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4F0219-C32E-48BA-AFAA-6F8ACFA1B894}"/>
              </a:ext>
            </a:extLst>
          </p:cNvPr>
          <p:cNvPicPr>
            <a:picLocks noChangeAspect="1"/>
          </p:cNvPicPr>
          <p:nvPr/>
        </p:nvPicPr>
        <p:blipFill>
          <a:blip r:embed="rId2"/>
          <a:stretch>
            <a:fillRect/>
          </a:stretch>
        </p:blipFill>
        <p:spPr>
          <a:xfrm>
            <a:off x="1352105" y="2152650"/>
            <a:ext cx="8972550" cy="2552700"/>
          </a:xfrm>
          <a:prstGeom prst="rect">
            <a:avLst/>
          </a:prstGeom>
        </p:spPr>
      </p:pic>
    </p:spTree>
    <p:extLst>
      <p:ext uri="{BB962C8B-B14F-4D97-AF65-F5344CB8AC3E}">
        <p14:creationId xmlns:p14="http://schemas.microsoft.com/office/powerpoint/2010/main" val="340749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C86DBE-D801-487D-B39A-90C42F8A146B}"/>
              </a:ext>
            </a:extLst>
          </p:cNvPr>
          <p:cNvSpPr>
            <a:spLocks noGrp="1"/>
          </p:cNvSpPr>
          <p:nvPr>
            <p:ph type="sldNum" sz="quarter" idx="13"/>
          </p:nvPr>
        </p:nvSpPr>
        <p:spPr/>
        <p:txBody>
          <a:bodyPr/>
          <a:lstStyle/>
          <a:p>
            <a:fld id="{12342C3A-DD85-7843-B416-BD52AB030D59}" type="slidenum">
              <a:rPr lang="en-US" smtClean="0"/>
              <a:pPr/>
              <a:t>8</a:t>
            </a:fld>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3EEA2D4-3FF4-4EA9-AE9C-ADD4D457BEB7}"/>
                  </a:ext>
                </a:extLst>
              </p:cNvPr>
              <p:cNvSpPr>
                <a:spLocks noGrp="1"/>
              </p:cNvSpPr>
              <p:nvPr>
                <p:ph type="body" sz="quarter" idx="12"/>
              </p:nvPr>
            </p:nvSpPr>
            <p:spPr/>
            <p:txBody>
              <a:bodyPr/>
              <a:lstStyle/>
              <a:p>
                <a:r>
                  <a:rPr lang="en-US" sz="2000" dirty="0">
                    <a:latin typeface="Arial" panose="020B0604020202020204" pitchFamily="34" charset="0"/>
                    <a:cs typeface="Arial" panose="020B0604020202020204" pitchFamily="34" charset="0"/>
                  </a:rPr>
                  <a:t>Intractable posterior:</a:t>
                </a:r>
              </a:p>
              <a:p>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func>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𝑝</m:t>
                              </m:r>
                            </m:e>
                            <m:sub>
                              <m:r>
                                <m:rPr>
                                  <m:sty m:val="p"/>
                                </m:rPr>
                                <a:rPr lang="el-GR" sz="2000" i="1">
                                  <a:solidFill>
                                    <a:srgbClr val="FF0000"/>
                                  </a:solidFill>
                                  <a:latin typeface="Cambria Math" panose="02040503050406030204" pitchFamily="18" charset="0"/>
                                </a:rPr>
                                <m:t>θ</m:t>
                              </m:r>
                            </m:sub>
                          </m:sSub>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𝑖</m:t>
                              </m:r>
                            </m:sub>
                          </m:sSub>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𝑥</m:t>
                              </m:r>
                            </m:e>
                            <m:sub>
                              <m:r>
                                <a:rPr lang="en-US" sz="2000" i="1">
                                  <a:solidFill>
                                    <a:srgbClr val="FF0000"/>
                                  </a:solidFill>
                                  <a:latin typeface="Cambria Math" panose="02040503050406030204" pitchFamily="18" charset="0"/>
                                </a:rPr>
                                <m:t>𝑖</m:t>
                              </m:r>
                            </m:sub>
                          </m:sSub>
                          <m:r>
                            <a:rPr lang="en-US" sz="2000" i="1">
                              <a:solidFill>
                                <a:srgbClr val="FF0000"/>
                              </a:solidFill>
                              <a:latin typeface="Cambria Math" panose="02040503050406030204" pitchFamily="18" charset="0"/>
                            </a:rPr>
                            <m:t>)</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m:rPr>
                              <m:sty m:val="p"/>
                            </m:rPr>
                            <a:rPr lang="el-GR" sz="2000" i="1">
                              <a:latin typeface="Cambria Math" panose="02040503050406030204" pitchFamily="18" charset="0"/>
                            </a:rPr>
                            <m:t>θ</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e>
                      </m:func>
                      <m:r>
                        <a:rPr lang="en-US" sz="2000" b="0" i="1" smtClean="0">
                          <a:latin typeface="Cambria Math" panose="02040503050406030204" pitchFamily="18" charset="0"/>
                        </a:rPr>
                        <m:t>]</m:t>
                      </m:r>
                    </m:oMath>
                  </m:oMathPara>
                </a14:m>
                <a:endParaRPr lang="en-US" sz="2000" b="0" dirty="0">
                  <a:latin typeface="Arial" panose="020B0604020202020204" pitchFamily="34" charset="0"/>
                  <a:cs typeface="Arial" panose="020B0604020202020204" pitchFamily="34" charset="0"/>
                </a:endParaRPr>
              </a:p>
              <a:p>
                <a:r>
                  <a:rPr lang="en-US" sz="2000" b="0" dirty="0">
                    <a:latin typeface="Arial" panose="020B0604020202020204" pitchFamily="34" charset="0"/>
                    <a:cs typeface="Arial" panose="020B0604020202020204" pitchFamily="34" charset="0"/>
                  </a:rPr>
                  <a:t>Training objective of VAE:</a:t>
                </a:r>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b="0" i="1" smtClean="0">
                          <a:latin typeface="Cambria Math" panose="02040503050406030204" pitchFamily="18" charset="0"/>
                        </a:rPr>
                        <m:t> ≥</m:t>
                      </m:r>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m:rPr>
                              <m:sty m:val="p"/>
                            </m:rPr>
                            <a:rPr lang="el-GR" sz="2000" i="1">
                              <a:latin typeface="Cambria Math" panose="02040503050406030204" pitchFamily="18" charset="0"/>
                            </a:rPr>
                            <m:t>ϴ</m:t>
                          </m:r>
                          <m:r>
                            <a:rPr lang="en-US" sz="2000" b="0" i="1" smtClean="0">
                              <a:latin typeface="Cambria Math" panose="02040503050406030204" pitchFamily="18" charset="0"/>
                            </a:rPr>
                            <m:t>, </m:t>
                          </m:r>
                          <m:r>
                            <a:rPr lang="az-Cyrl-AZ" sz="2000" b="0" i="1" smtClean="0">
                              <a:latin typeface="Cambria Math" panose="02040503050406030204" pitchFamily="18" charset="0"/>
                            </a:rPr>
                            <m:t>Ф</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az-Cyrl-AZ" sz="2000" i="1">
                                  <a:latin typeface="Cambria Math" panose="02040503050406030204" pitchFamily="18" charset="0"/>
                                </a:rPr>
                                <m:t>Ф</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sub>
                      </m:sSub>
                      <m:d>
                        <m:dPr>
                          <m:begChr m:val="["/>
                          <m:endChr m:val="]"/>
                          <m:ctrlPr>
                            <a:rPr lang="en-US" sz="2000" b="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e>
                                  <m:r>
                                    <a:rPr lang="en-US" sz="2000" i="1">
                                      <a:latin typeface="Cambria Math" panose="02040503050406030204" pitchFamily="18" charset="0"/>
                                    </a:rPr>
                                    <m:t>𝑧</m:t>
                                  </m:r>
                                </m:e>
                              </m:d>
                            </m:e>
                          </m:func>
                          <m:r>
                            <a:rPr lang="en-US" sz="2000" b="0" i="1" smtClean="0">
                              <a:latin typeface="Cambria Math" panose="02040503050406030204" pitchFamily="18" charset="0"/>
                            </a:rPr>
                            <m:t> </m:t>
                          </m:r>
                        </m:e>
                      </m:d>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az-Cyrl-AZ" sz="2000" i="1">
                              <a:latin typeface="Cambria Math" panose="02040503050406030204" pitchFamily="18" charset="0"/>
                            </a:rPr>
                            <m:t>Ф</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oMath>
                  </m:oMathPara>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Where L is also called as the Evidence Lower Bound (ELBO),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az-Cyrl-AZ" sz="2000" i="1">
                            <a:latin typeface="Cambria Math" panose="02040503050406030204" pitchFamily="18" charset="0"/>
                          </a:rPr>
                          <m:t>Ф</m:t>
                        </m:r>
                      </m:sub>
                    </m:sSub>
                  </m:oMath>
                </a14:m>
                <a:r>
                  <a:rPr lang="en-US" sz="2000" dirty="0">
                    <a:latin typeface="Arial" panose="020B0604020202020204" pitchFamily="34" charset="0"/>
                    <a:cs typeface="Arial" panose="020B0604020202020204" pitchFamily="34" charset="0"/>
                  </a:rPr>
                  <a:t> is the encoder function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sty m:val="p"/>
                          </m:rPr>
                          <a:rPr lang="el-GR" sz="2000" i="1">
                            <a:latin typeface="Cambria Math" panose="02040503050406030204" pitchFamily="18" charset="0"/>
                          </a:rPr>
                          <m:t>ϴ</m:t>
                        </m:r>
                      </m:sub>
                    </m:sSub>
                  </m:oMath>
                </a14:m>
                <a:r>
                  <a:rPr lang="en-US" sz="2000" dirty="0">
                    <a:latin typeface="Arial" panose="020B0604020202020204" pitchFamily="34" charset="0"/>
                    <a:cs typeface="Arial" panose="020B0604020202020204" pitchFamily="34" charset="0"/>
                  </a:rPr>
                  <a:t> is the decoder function.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first term of RHS is aims to minimize the error between observation and the reconstructed images while the second term tries to regularize the posterior to be closer to the prior distribution.</a:t>
                </a:r>
              </a:p>
            </p:txBody>
          </p:sp>
        </mc:Choice>
        <mc:Fallback>
          <p:sp>
            <p:nvSpPr>
              <p:cNvPr id="3" name="Text Placeholder 2">
                <a:extLst>
                  <a:ext uri="{FF2B5EF4-FFF2-40B4-BE49-F238E27FC236}">
                    <a16:creationId xmlns:a16="http://schemas.microsoft.com/office/drawing/2014/main" id="{83EEA2D4-3FF4-4EA9-AE9C-ADD4D457BEB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79" t="-489" r="-100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6C57F5E-76DB-4C39-B0C9-8552355D30B6}"/>
              </a:ext>
            </a:extLst>
          </p:cNvPr>
          <p:cNvSpPr>
            <a:spLocks noGrp="1"/>
          </p:cNvSpPr>
          <p:nvPr>
            <p:ph type="title"/>
          </p:nvPr>
        </p:nvSpPr>
        <p:spPr/>
        <p:txBody>
          <a:bodyPr/>
          <a:lstStyle/>
          <a:p>
            <a:r>
              <a:rPr lang="en-US" dirty="0"/>
              <a:t>VAE Objective Function</a:t>
            </a:r>
          </a:p>
        </p:txBody>
      </p:sp>
    </p:spTree>
    <p:extLst>
      <p:ext uri="{BB962C8B-B14F-4D97-AF65-F5344CB8AC3E}">
        <p14:creationId xmlns:p14="http://schemas.microsoft.com/office/powerpoint/2010/main" val="167443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223D3B-46F5-4660-A7C7-4D936DBBEF1E}"/>
              </a:ext>
            </a:extLst>
          </p:cNvPr>
          <p:cNvSpPr>
            <a:spLocks noGrp="1"/>
          </p:cNvSpPr>
          <p:nvPr>
            <p:ph type="sldNum" sz="quarter" idx="13"/>
          </p:nvPr>
        </p:nvSpPr>
        <p:spPr/>
        <p:txBody>
          <a:bodyPr/>
          <a:lstStyle/>
          <a:p>
            <a:fld id="{12342C3A-DD85-7843-B416-BD52AB030D59}" type="slidenum">
              <a:rPr lang="en-US" smtClean="0"/>
              <a:pPr/>
              <a:t>9</a:t>
            </a:fld>
            <a:endParaRPr lang="en-US" dirty="0"/>
          </a:p>
        </p:txBody>
      </p:sp>
      <p:sp>
        <p:nvSpPr>
          <p:cNvPr id="4" name="Title 3">
            <a:extLst>
              <a:ext uri="{FF2B5EF4-FFF2-40B4-BE49-F238E27FC236}">
                <a16:creationId xmlns:a16="http://schemas.microsoft.com/office/drawing/2014/main" id="{B9AD1E56-28D2-4902-871F-BDEC14E9B35A}"/>
              </a:ext>
            </a:extLst>
          </p:cNvPr>
          <p:cNvSpPr>
            <a:spLocks noGrp="1"/>
          </p:cNvSpPr>
          <p:nvPr>
            <p:ph type="title"/>
          </p:nvPr>
        </p:nvSpPr>
        <p:spPr/>
        <p:txBody>
          <a:bodyPr/>
          <a:lstStyle/>
          <a:p>
            <a:r>
              <a:rPr lang="en-US" dirty="0"/>
              <a:t>VAE Results</a:t>
            </a:r>
          </a:p>
        </p:txBody>
      </p:sp>
      <p:pic>
        <p:nvPicPr>
          <p:cNvPr id="5" name="Picture 4">
            <a:extLst>
              <a:ext uri="{FF2B5EF4-FFF2-40B4-BE49-F238E27FC236}">
                <a16:creationId xmlns:a16="http://schemas.microsoft.com/office/drawing/2014/main" id="{AC94654F-48A1-421A-B89E-1A13F6221ED2}"/>
              </a:ext>
            </a:extLst>
          </p:cNvPr>
          <p:cNvPicPr>
            <a:picLocks noChangeAspect="1"/>
          </p:cNvPicPr>
          <p:nvPr/>
        </p:nvPicPr>
        <p:blipFill>
          <a:blip r:embed="rId2"/>
          <a:stretch>
            <a:fillRect/>
          </a:stretch>
        </p:blipFill>
        <p:spPr>
          <a:xfrm>
            <a:off x="6800446" y="1465525"/>
            <a:ext cx="3410354" cy="3405180"/>
          </a:xfrm>
          <a:prstGeom prst="rect">
            <a:avLst/>
          </a:prstGeom>
        </p:spPr>
      </p:pic>
      <p:pic>
        <p:nvPicPr>
          <p:cNvPr id="8" name="Picture 7">
            <a:extLst>
              <a:ext uri="{FF2B5EF4-FFF2-40B4-BE49-F238E27FC236}">
                <a16:creationId xmlns:a16="http://schemas.microsoft.com/office/drawing/2014/main" id="{2D7ED213-A527-410E-B147-CB45DDA26FF1}"/>
              </a:ext>
            </a:extLst>
          </p:cNvPr>
          <p:cNvPicPr>
            <a:picLocks noChangeAspect="1"/>
          </p:cNvPicPr>
          <p:nvPr/>
        </p:nvPicPr>
        <p:blipFill>
          <a:blip r:embed="rId3"/>
          <a:stretch>
            <a:fillRect/>
          </a:stretch>
        </p:blipFill>
        <p:spPr>
          <a:xfrm>
            <a:off x="1020345" y="1465525"/>
            <a:ext cx="4726480" cy="3405179"/>
          </a:xfrm>
          <a:prstGeom prst="rect">
            <a:avLst/>
          </a:prstGeom>
        </p:spPr>
      </p:pic>
      <p:sp>
        <p:nvSpPr>
          <p:cNvPr id="10" name="TextBox 9">
            <a:extLst>
              <a:ext uri="{FF2B5EF4-FFF2-40B4-BE49-F238E27FC236}">
                <a16:creationId xmlns:a16="http://schemas.microsoft.com/office/drawing/2014/main" id="{17089CE1-477E-4A47-BF36-84D89C8383F3}"/>
              </a:ext>
            </a:extLst>
          </p:cNvPr>
          <p:cNvSpPr txBox="1"/>
          <p:nvPr/>
        </p:nvSpPr>
        <p:spPr>
          <a:xfrm>
            <a:off x="2438400" y="5315712"/>
            <a:ext cx="1657249" cy="369332"/>
          </a:xfrm>
          <a:prstGeom prst="rect">
            <a:avLst/>
          </a:prstGeom>
          <a:noFill/>
        </p:spPr>
        <p:txBody>
          <a:bodyPr wrap="none" rtlCol="0">
            <a:spAutoFit/>
          </a:bodyPr>
          <a:lstStyle/>
          <a:p>
            <a:r>
              <a:rPr lang="en-US" dirty="0"/>
              <a:t>Latent Traversal</a:t>
            </a:r>
          </a:p>
        </p:txBody>
      </p:sp>
      <p:sp>
        <p:nvSpPr>
          <p:cNvPr id="11" name="TextBox 10">
            <a:extLst>
              <a:ext uri="{FF2B5EF4-FFF2-40B4-BE49-F238E27FC236}">
                <a16:creationId xmlns:a16="http://schemas.microsoft.com/office/drawing/2014/main" id="{4A1AB0F8-206A-4D33-9012-5999C8A6D6DE}"/>
              </a:ext>
            </a:extLst>
          </p:cNvPr>
          <p:cNvSpPr txBox="1"/>
          <p:nvPr/>
        </p:nvSpPr>
        <p:spPr>
          <a:xfrm>
            <a:off x="7705344" y="5315712"/>
            <a:ext cx="2226059" cy="369332"/>
          </a:xfrm>
          <a:prstGeom prst="rect">
            <a:avLst/>
          </a:prstGeom>
          <a:noFill/>
        </p:spPr>
        <p:txBody>
          <a:bodyPr wrap="none" rtlCol="0">
            <a:spAutoFit/>
          </a:bodyPr>
          <a:lstStyle/>
          <a:p>
            <a:r>
              <a:rPr lang="en-US" dirty="0"/>
              <a:t>Image Reconstruction</a:t>
            </a:r>
          </a:p>
        </p:txBody>
      </p:sp>
    </p:spTree>
    <p:extLst>
      <p:ext uri="{BB962C8B-B14F-4D97-AF65-F5344CB8AC3E}">
        <p14:creationId xmlns:p14="http://schemas.microsoft.com/office/powerpoint/2010/main" val="3408616977"/>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56036</TotalTime>
  <Words>2138</Words>
  <Application>Microsoft Office PowerPoint</Application>
  <PresentationFormat>Custom</PresentationFormat>
  <Paragraphs>356</Paragraphs>
  <Slides>46</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46</vt:i4>
      </vt:variant>
    </vt:vector>
  </HeadingPairs>
  <TitlesOfParts>
    <vt:vector size="60" baseType="lpstr">
      <vt:lpstr>Arial</vt:lpstr>
      <vt:lpstr>Calibri</vt:lpstr>
      <vt:lpstr>Cambria Math</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Outline</vt:lpstr>
      <vt:lpstr>Outline</vt:lpstr>
      <vt:lpstr>Introduction</vt:lpstr>
      <vt:lpstr>Generator Model</vt:lpstr>
      <vt:lpstr>Variational Autoencoders [Kingma, D.P., Welling, M., 2013]</vt:lpstr>
      <vt:lpstr>Variational Autoencoders</vt:lpstr>
      <vt:lpstr>VAE Objective Function</vt:lpstr>
      <vt:lpstr>VAE Results</vt:lpstr>
      <vt:lpstr>Disadvantages of Variational Autoencoders</vt:lpstr>
      <vt:lpstr>Alternating Back-Propagation [Han,T., et al., 2017]</vt:lpstr>
      <vt:lpstr>ABP Training Algorithm </vt:lpstr>
      <vt:lpstr>ABP Training Algorithm </vt:lpstr>
      <vt:lpstr>Alternating Back-Propagation</vt:lpstr>
      <vt:lpstr>Short-run Inference Model [Nijkamp, E., et al., 2020]</vt:lpstr>
      <vt:lpstr>Outline</vt:lpstr>
      <vt:lpstr>Beta-VAE [Higgins, I., et al., 2017]</vt:lpstr>
      <vt:lpstr>Beta-VAE</vt:lpstr>
      <vt:lpstr>Variational Sparse Coding [Tonolini, F., et al., 2018, 2020]</vt:lpstr>
      <vt:lpstr>VSC Prior Distribution</vt:lpstr>
      <vt:lpstr>VSC Training Objective</vt:lpstr>
      <vt:lpstr>Variational Sparse Coding</vt:lpstr>
      <vt:lpstr>Outline</vt:lpstr>
      <vt:lpstr>Limitations and Motivations</vt:lpstr>
      <vt:lpstr>Our Approach</vt:lpstr>
      <vt:lpstr>Spike and Slab Distribution</vt:lpstr>
      <vt:lpstr>Generator Model</vt:lpstr>
      <vt:lpstr>Model Training</vt:lpstr>
      <vt:lpstr>Latent Inference</vt:lpstr>
      <vt:lpstr>Penalized Gradient Descent</vt:lpstr>
      <vt:lpstr>Model Learning</vt:lpstr>
      <vt:lpstr>Learning Algorithm</vt:lpstr>
      <vt:lpstr>Theoretical Understanding</vt:lpstr>
      <vt:lpstr>Theoretical Understanding</vt:lpstr>
      <vt:lpstr>Outline</vt:lpstr>
      <vt:lpstr>Experimental Settings</vt:lpstr>
      <vt:lpstr>Results – Enforce Sparsity</vt:lpstr>
      <vt:lpstr>Results – Reconstruction</vt:lpstr>
      <vt:lpstr>Results - Explainability</vt:lpstr>
      <vt:lpstr>Results - Explainability</vt:lpstr>
      <vt:lpstr>Boost Robustness - Classification</vt:lpstr>
      <vt:lpstr>Boost Robustness - Denoise</vt:lpstr>
      <vt:lpstr>Boost Robustness - Denoise</vt:lpstr>
      <vt:lpstr>Ablation Study</vt:lpstr>
      <vt:lpstr>Conclusions and Future Work</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Hanao Li</cp:lastModifiedBy>
  <cp:revision>1540</cp:revision>
  <cp:lastPrinted>2016-08-09T14:57:31Z</cp:lastPrinted>
  <dcterms:created xsi:type="dcterms:W3CDTF">2013-11-01T14:42:31Z</dcterms:created>
  <dcterms:modified xsi:type="dcterms:W3CDTF">2022-04-14T14:50:02Z</dcterms:modified>
</cp:coreProperties>
</file>